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Lst>
  <p:notesMasterIdLst>
    <p:notesMasterId r:id="rId45"/>
  </p:notesMasterIdLst>
  <p:handoutMasterIdLst>
    <p:handoutMasterId r:id="rId46"/>
  </p:handoutMasterIdLst>
  <p:sldIdLst>
    <p:sldId id="256" r:id="rId5"/>
    <p:sldId id="258" r:id="rId6"/>
    <p:sldId id="460" r:id="rId7"/>
    <p:sldId id="461" r:id="rId8"/>
    <p:sldId id="462" r:id="rId9"/>
    <p:sldId id="463" r:id="rId10"/>
    <p:sldId id="464" r:id="rId11"/>
    <p:sldId id="465" r:id="rId12"/>
    <p:sldId id="466" r:id="rId13"/>
    <p:sldId id="467" r:id="rId14"/>
    <p:sldId id="468" r:id="rId15"/>
    <p:sldId id="469" r:id="rId16"/>
    <p:sldId id="470" r:id="rId17"/>
    <p:sldId id="471" r:id="rId18"/>
    <p:sldId id="472" r:id="rId19"/>
    <p:sldId id="473" r:id="rId20"/>
    <p:sldId id="474" r:id="rId21"/>
    <p:sldId id="475" r:id="rId22"/>
    <p:sldId id="476" r:id="rId23"/>
    <p:sldId id="477" r:id="rId24"/>
    <p:sldId id="478" r:id="rId25"/>
    <p:sldId id="479" r:id="rId26"/>
    <p:sldId id="480" r:id="rId27"/>
    <p:sldId id="481" r:id="rId28"/>
    <p:sldId id="482" r:id="rId29"/>
    <p:sldId id="483" r:id="rId30"/>
    <p:sldId id="484" r:id="rId31"/>
    <p:sldId id="486" r:id="rId32"/>
    <p:sldId id="485" r:id="rId33"/>
    <p:sldId id="487" r:id="rId34"/>
    <p:sldId id="488" r:id="rId35"/>
    <p:sldId id="489" r:id="rId36"/>
    <p:sldId id="490" r:id="rId37"/>
    <p:sldId id="491" r:id="rId38"/>
    <p:sldId id="492" r:id="rId39"/>
    <p:sldId id="493" r:id="rId40"/>
    <p:sldId id="495" r:id="rId41"/>
    <p:sldId id="494" r:id="rId42"/>
    <p:sldId id="496" r:id="rId43"/>
    <p:sldId id="497" r:id="rId44"/>
  </p:sldIdLst>
  <p:sldSz cx="9144000" cy="6858000" type="screen4x3"/>
  <p:notesSz cx="9928225" cy="6797675"/>
  <p:custDataLst>
    <p:tags r:id="rId47"/>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12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26" autoAdjust="0"/>
    <p:restoredTop sz="94090" autoAdjust="0"/>
  </p:normalViewPr>
  <p:slideViewPr>
    <p:cSldViewPr>
      <p:cViewPr varScale="1">
        <p:scale>
          <a:sx n="74" d="100"/>
          <a:sy n="74" d="100"/>
        </p:scale>
        <p:origin x="1518" y="66"/>
      </p:cViewPr>
      <p:guideLst>
        <p:guide orient="horz" pos="2160"/>
        <p:guide pos="2880"/>
      </p:guideLst>
    </p:cSldViewPr>
  </p:slideViewPr>
  <p:outlineViewPr>
    <p:cViewPr>
      <p:scale>
        <a:sx n="33" d="100"/>
        <a:sy n="33" d="100"/>
      </p:scale>
      <p:origin x="30" y="54030"/>
    </p:cViewPr>
  </p:outlin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313"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2594" y="0"/>
            <a:ext cx="4303313" cy="339884"/>
          </a:xfrm>
          <a:prstGeom prst="rect">
            <a:avLst/>
          </a:prstGeom>
        </p:spPr>
        <p:txBody>
          <a:bodyPr vert="horz" lIns="91440" tIns="45720" rIns="91440" bIns="45720" rtlCol="0"/>
          <a:lstStyle>
            <a:lvl1pPr algn="r">
              <a:defRPr sz="1200"/>
            </a:lvl1pPr>
          </a:lstStyle>
          <a:p>
            <a:fld id="{1105C127-53EC-4625-8674-123C41A42ABE}" type="datetimeFigureOut">
              <a:rPr lang="en-GB" smtClean="0"/>
              <a:pPr/>
              <a:t>12/08/2018</a:t>
            </a:fld>
            <a:endParaRPr lang="en-GB"/>
          </a:p>
        </p:txBody>
      </p:sp>
      <p:sp>
        <p:nvSpPr>
          <p:cNvPr id="4" name="Footer Placeholder 3"/>
          <p:cNvSpPr>
            <a:spLocks noGrp="1"/>
          </p:cNvSpPr>
          <p:nvPr>
            <p:ph type="ftr" sz="quarter" idx="2"/>
          </p:nvPr>
        </p:nvSpPr>
        <p:spPr>
          <a:xfrm>
            <a:off x="0" y="6456699"/>
            <a:ext cx="4303313" cy="33988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2594" y="6456699"/>
            <a:ext cx="4303313" cy="339884"/>
          </a:xfrm>
          <a:prstGeom prst="rect">
            <a:avLst/>
          </a:prstGeom>
        </p:spPr>
        <p:txBody>
          <a:bodyPr vert="horz" lIns="91440" tIns="45720" rIns="91440" bIns="45720" rtlCol="0" anchor="b"/>
          <a:lstStyle>
            <a:lvl1pPr algn="r">
              <a:defRPr sz="1200"/>
            </a:lvl1pPr>
          </a:lstStyle>
          <a:p>
            <a:fld id="{2D7700F7-D8A8-45F0-BED4-A73ECE481743}" type="slidenum">
              <a:rPr lang="en-GB" smtClean="0"/>
              <a:pPr/>
              <a:t>‹#›</a:t>
            </a:fld>
            <a:endParaRPr lang="en-GB"/>
          </a:p>
        </p:txBody>
      </p:sp>
    </p:spTree>
    <p:extLst>
      <p:ext uri="{BB962C8B-B14F-4D97-AF65-F5344CB8AC3E}">
        <p14:creationId xmlns:p14="http://schemas.microsoft.com/office/powerpoint/2010/main" val="1206332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2230" cy="339884"/>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dirty="0"/>
          </a:p>
        </p:txBody>
      </p:sp>
      <p:sp>
        <p:nvSpPr>
          <p:cNvPr id="3" name="Date Placeholder 2"/>
          <p:cNvSpPr>
            <a:spLocks noGrp="1"/>
          </p:cNvSpPr>
          <p:nvPr>
            <p:ph type="dt" idx="1"/>
          </p:nvPr>
        </p:nvSpPr>
        <p:spPr>
          <a:xfrm>
            <a:off x="5623699" y="0"/>
            <a:ext cx="4302230" cy="339884"/>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D4DA8F5-F804-4FB2-8A6B-A884CF09C514}" type="datetimeFigureOut">
              <a:rPr lang="en-US"/>
              <a:pPr>
                <a:defRPr/>
              </a:pPr>
              <a:t>8/12/2018</a:t>
            </a:fld>
            <a:endParaRPr lang="en-GB" dirty="0"/>
          </a:p>
        </p:txBody>
      </p:sp>
      <p:sp>
        <p:nvSpPr>
          <p:cNvPr id="4" name="Slide Image Placehold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992824" y="3228896"/>
            <a:ext cx="7942580" cy="3058954"/>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2" y="6456612"/>
            <a:ext cx="4302230" cy="339884"/>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dirty="0"/>
          </a:p>
        </p:txBody>
      </p:sp>
      <p:sp>
        <p:nvSpPr>
          <p:cNvPr id="7" name="Slide Number Placeholder 6"/>
          <p:cNvSpPr>
            <a:spLocks noGrp="1"/>
          </p:cNvSpPr>
          <p:nvPr>
            <p:ph type="sldNum" sz="quarter" idx="5"/>
          </p:nvPr>
        </p:nvSpPr>
        <p:spPr>
          <a:xfrm>
            <a:off x="5623699" y="6456612"/>
            <a:ext cx="4302230" cy="339884"/>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6C00DB4-E585-43D3-9A29-E1C42556C769}" type="slidenum">
              <a:rPr lang="en-GB"/>
              <a:pPr>
                <a:defRPr/>
              </a:pPr>
              <a:t>‹#›</a:t>
            </a:fld>
            <a:endParaRPr lang="en-GB" dirty="0"/>
          </a:p>
        </p:txBody>
      </p:sp>
    </p:spTree>
    <p:extLst>
      <p:ext uri="{BB962C8B-B14F-4D97-AF65-F5344CB8AC3E}">
        <p14:creationId xmlns:p14="http://schemas.microsoft.com/office/powerpoint/2010/main" val="31023264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0FBC8F-7200-45DD-A4E3-40F9EE471788}" type="slidenum">
              <a:rPr lang="en-GB"/>
              <a:pPr fontAlgn="base">
                <a:spcBef>
                  <a:spcPct val="0"/>
                </a:spcBef>
                <a:spcAft>
                  <a:spcPct val="0"/>
                </a:spcAft>
              </a:pPr>
              <a:t>1</a:t>
            </a:fld>
            <a:endParaRPr lang="en-GB" dirty="0"/>
          </a:p>
        </p:txBody>
      </p:sp>
    </p:spTree>
    <p:extLst>
      <p:ext uri="{BB962C8B-B14F-4D97-AF65-F5344CB8AC3E}">
        <p14:creationId xmlns:p14="http://schemas.microsoft.com/office/powerpoint/2010/main" val="972924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a:t>
            </a:fld>
            <a:endParaRPr lang="en-GB" dirty="0"/>
          </a:p>
        </p:txBody>
      </p:sp>
    </p:spTree>
    <p:extLst>
      <p:ext uri="{BB962C8B-B14F-4D97-AF65-F5344CB8AC3E}">
        <p14:creationId xmlns:p14="http://schemas.microsoft.com/office/powerpoint/2010/main" val="1602150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a:t>
            </a:fld>
            <a:endParaRPr lang="en-GB" dirty="0"/>
          </a:p>
        </p:txBody>
      </p:sp>
    </p:spTree>
    <p:extLst>
      <p:ext uri="{BB962C8B-B14F-4D97-AF65-F5344CB8AC3E}">
        <p14:creationId xmlns:p14="http://schemas.microsoft.com/office/powerpoint/2010/main" val="660138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a:t>
            </a:fld>
            <a:endParaRPr lang="en-GB" dirty="0"/>
          </a:p>
        </p:txBody>
      </p:sp>
    </p:spTree>
    <p:extLst>
      <p:ext uri="{BB962C8B-B14F-4D97-AF65-F5344CB8AC3E}">
        <p14:creationId xmlns:p14="http://schemas.microsoft.com/office/powerpoint/2010/main" val="2259379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13</a:t>
            </a:fld>
            <a:endParaRPr lang="en-GB" dirty="0"/>
          </a:p>
        </p:txBody>
      </p:sp>
    </p:spTree>
    <p:extLst>
      <p:ext uri="{BB962C8B-B14F-4D97-AF65-F5344CB8AC3E}">
        <p14:creationId xmlns:p14="http://schemas.microsoft.com/office/powerpoint/2010/main" val="4159165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14</a:t>
            </a:fld>
            <a:endParaRPr lang="en-GB" dirty="0"/>
          </a:p>
        </p:txBody>
      </p:sp>
    </p:spTree>
    <p:extLst>
      <p:ext uri="{BB962C8B-B14F-4D97-AF65-F5344CB8AC3E}">
        <p14:creationId xmlns:p14="http://schemas.microsoft.com/office/powerpoint/2010/main" val="2373821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15</a:t>
            </a:fld>
            <a:endParaRPr lang="en-GB" dirty="0"/>
          </a:p>
        </p:txBody>
      </p:sp>
    </p:spTree>
    <p:extLst>
      <p:ext uri="{BB962C8B-B14F-4D97-AF65-F5344CB8AC3E}">
        <p14:creationId xmlns:p14="http://schemas.microsoft.com/office/powerpoint/2010/main" val="213621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16</a:t>
            </a:fld>
            <a:endParaRPr lang="en-GB" dirty="0"/>
          </a:p>
        </p:txBody>
      </p:sp>
    </p:spTree>
    <p:extLst>
      <p:ext uri="{BB962C8B-B14F-4D97-AF65-F5344CB8AC3E}">
        <p14:creationId xmlns:p14="http://schemas.microsoft.com/office/powerpoint/2010/main" val="1377624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17</a:t>
            </a:fld>
            <a:endParaRPr lang="en-GB" dirty="0"/>
          </a:p>
        </p:txBody>
      </p:sp>
    </p:spTree>
    <p:extLst>
      <p:ext uri="{BB962C8B-B14F-4D97-AF65-F5344CB8AC3E}">
        <p14:creationId xmlns:p14="http://schemas.microsoft.com/office/powerpoint/2010/main" val="3139935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18</a:t>
            </a:fld>
            <a:endParaRPr lang="en-GB" dirty="0"/>
          </a:p>
        </p:txBody>
      </p:sp>
    </p:spTree>
    <p:extLst>
      <p:ext uri="{BB962C8B-B14F-4D97-AF65-F5344CB8AC3E}">
        <p14:creationId xmlns:p14="http://schemas.microsoft.com/office/powerpoint/2010/main" val="38384791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19</a:t>
            </a:fld>
            <a:endParaRPr lang="en-GB" dirty="0"/>
          </a:p>
        </p:txBody>
      </p:sp>
    </p:spTree>
    <p:extLst>
      <p:ext uri="{BB962C8B-B14F-4D97-AF65-F5344CB8AC3E}">
        <p14:creationId xmlns:p14="http://schemas.microsoft.com/office/powerpoint/2010/main" val="2549756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a:t>
            </a:fld>
            <a:endParaRPr lang="en-GB" dirty="0"/>
          </a:p>
        </p:txBody>
      </p:sp>
    </p:spTree>
    <p:extLst>
      <p:ext uri="{BB962C8B-B14F-4D97-AF65-F5344CB8AC3E}">
        <p14:creationId xmlns:p14="http://schemas.microsoft.com/office/powerpoint/2010/main" val="830540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20</a:t>
            </a:fld>
            <a:endParaRPr lang="en-GB" dirty="0"/>
          </a:p>
        </p:txBody>
      </p:sp>
    </p:spTree>
    <p:extLst>
      <p:ext uri="{BB962C8B-B14F-4D97-AF65-F5344CB8AC3E}">
        <p14:creationId xmlns:p14="http://schemas.microsoft.com/office/powerpoint/2010/main" val="13000497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21</a:t>
            </a:fld>
            <a:endParaRPr lang="en-GB" dirty="0"/>
          </a:p>
        </p:txBody>
      </p:sp>
    </p:spTree>
    <p:extLst>
      <p:ext uri="{BB962C8B-B14F-4D97-AF65-F5344CB8AC3E}">
        <p14:creationId xmlns:p14="http://schemas.microsoft.com/office/powerpoint/2010/main" val="15946909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22</a:t>
            </a:fld>
            <a:endParaRPr lang="en-GB" dirty="0"/>
          </a:p>
        </p:txBody>
      </p:sp>
    </p:spTree>
    <p:extLst>
      <p:ext uri="{BB962C8B-B14F-4D97-AF65-F5344CB8AC3E}">
        <p14:creationId xmlns:p14="http://schemas.microsoft.com/office/powerpoint/2010/main" val="21052622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23</a:t>
            </a:fld>
            <a:endParaRPr lang="en-GB" dirty="0"/>
          </a:p>
        </p:txBody>
      </p:sp>
    </p:spTree>
    <p:extLst>
      <p:ext uri="{BB962C8B-B14F-4D97-AF65-F5344CB8AC3E}">
        <p14:creationId xmlns:p14="http://schemas.microsoft.com/office/powerpoint/2010/main" val="1290720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24</a:t>
            </a:fld>
            <a:endParaRPr lang="en-GB" dirty="0"/>
          </a:p>
        </p:txBody>
      </p:sp>
    </p:spTree>
    <p:extLst>
      <p:ext uri="{BB962C8B-B14F-4D97-AF65-F5344CB8AC3E}">
        <p14:creationId xmlns:p14="http://schemas.microsoft.com/office/powerpoint/2010/main" val="21429056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25</a:t>
            </a:fld>
            <a:endParaRPr lang="en-GB" dirty="0"/>
          </a:p>
        </p:txBody>
      </p:sp>
    </p:spTree>
    <p:extLst>
      <p:ext uri="{BB962C8B-B14F-4D97-AF65-F5344CB8AC3E}">
        <p14:creationId xmlns:p14="http://schemas.microsoft.com/office/powerpoint/2010/main" val="34761390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26</a:t>
            </a:fld>
            <a:endParaRPr lang="en-GB" dirty="0"/>
          </a:p>
        </p:txBody>
      </p:sp>
    </p:spTree>
    <p:extLst>
      <p:ext uri="{BB962C8B-B14F-4D97-AF65-F5344CB8AC3E}">
        <p14:creationId xmlns:p14="http://schemas.microsoft.com/office/powerpoint/2010/main" val="31957363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27</a:t>
            </a:fld>
            <a:endParaRPr lang="en-GB" dirty="0"/>
          </a:p>
        </p:txBody>
      </p:sp>
    </p:spTree>
    <p:extLst>
      <p:ext uri="{BB962C8B-B14F-4D97-AF65-F5344CB8AC3E}">
        <p14:creationId xmlns:p14="http://schemas.microsoft.com/office/powerpoint/2010/main" val="402703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28</a:t>
            </a:fld>
            <a:endParaRPr lang="en-GB" dirty="0"/>
          </a:p>
        </p:txBody>
      </p:sp>
    </p:spTree>
    <p:extLst>
      <p:ext uri="{BB962C8B-B14F-4D97-AF65-F5344CB8AC3E}">
        <p14:creationId xmlns:p14="http://schemas.microsoft.com/office/powerpoint/2010/main" val="17425621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29</a:t>
            </a:fld>
            <a:endParaRPr lang="en-GB" dirty="0"/>
          </a:p>
        </p:txBody>
      </p:sp>
    </p:spTree>
    <p:extLst>
      <p:ext uri="{BB962C8B-B14F-4D97-AF65-F5344CB8AC3E}">
        <p14:creationId xmlns:p14="http://schemas.microsoft.com/office/powerpoint/2010/main" val="695185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a:t>
            </a:fld>
            <a:endParaRPr lang="en-GB" dirty="0"/>
          </a:p>
        </p:txBody>
      </p:sp>
    </p:spTree>
    <p:extLst>
      <p:ext uri="{BB962C8B-B14F-4D97-AF65-F5344CB8AC3E}">
        <p14:creationId xmlns:p14="http://schemas.microsoft.com/office/powerpoint/2010/main" val="15940616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30</a:t>
            </a:fld>
            <a:endParaRPr lang="en-GB" dirty="0"/>
          </a:p>
        </p:txBody>
      </p:sp>
    </p:spTree>
    <p:extLst>
      <p:ext uri="{BB962C8B-B14F-4D97-AF65-F5344CB8AC3E}">
        <p14:creationId xmlns:p14="http://schemas.microsoft.com/office/powerpoint/2010/main" val="34410723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31</a:t>
            </a:fld>
            <a:endParaRPr lang="en-GB" dirty="0"/>
          </a:p>
        </p:txBody>
      </p:sp>
    </p:spTree>
    <p:extLst>
      <p:ext uri="{BB962C8B-B14F-4D97-AF65-F5344CB8AC3E}">
        <p14:creationId xmlns:p14="http://schemas.microsoft.com/office/powerpoint/2010/main" val="18185795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32</a:t>
            </a:fld>
            <a:endParaRPr lang="en-GB" dirty="0"/>
          </a:p>
        </p:txBody>
      </p:sp>
    </p:spTree>
    <p:extLst>
      <p:ext uri="{BB962C8B-B14F-4D97-AF65-F5344CB8AC3E}">
        <p14:creationId xmlns:p14="http://schemas.microsoft.com/office/powerpoint/2010/main" val="32630206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33</a:t>
            </a:fld>
            <a:endParaRPr lang="en-GB" dirty="0"/>
          </a:p>
        </p:txBody>
      </p:sp>
    </p:spTree>
    <p:extLst>
      <p:ext uri="{BB962C8B-B14F-4D97-AF65-F5344CB8AC3E}">
        <p14:creationId xmlns:p14="http://schemas.microsoft.com/office/powerpoint/2010/main" val="14321926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34</a:t>
            </a:fld>
            <a:endParaRPr lang="en-GB" dirty="0"/>
          </a:p>
        </p:txBody>
      </p:sp>
    </p:spTree>
    <p:extLst>
      <p:ext uri="{BB962C8B-B14F-4D97-AF65-F5344CB8AC3E}">
        <p14:creationId xmlns:p14="http://schemas.microsoft.com/office/powerpoint/2010/main" val="24768233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35</a:t>
            </a:fld>
            <a:endParaRPr lang="en-GB" dirty="0"/>
          </a:p>
        </p:txBody>
      </p:sp>
    </p:spTree>
    <p:extLst>
      <p:ext uri="{BB962C8B-B14F-4D97-AF65-F5344CB8AC3E}">
        <p14:creationId xmlns:p14="http://schemas.microsoft.com/office/powerpoint/2010/main" val="6449689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36</a:t>
            </a:fld>
            <a:endParaRPr lang="en-GB" dirty="0"/>
          </a:p>
        </p:txBody>
      </p:sp>
    </p:spTree>
    <p:extLst>
      <p:ext uri="{BB962C8B-B14F-4D97-AF65-F5344CB8AC3E}">
        <p14:creationId xmlns:p14="http://schemas.microsoft.com/office/powerpoint/2010/main" val="14341699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37</a:t>
            </a:fld>
            <a:endParaRPr lang="en-GB" dirty="0"/>
          </a:p>
        </p:txBody>
      </p:sp>
    </p:spTree>
    <p:extLst>
      <p:ext uri="{BB962C8B-B14F-4D97-AF65-F5344CB8AC3E}">
        <p14:creationId xmlns:p14="http://schemas.microsoft.com/office/powerpoint/2010/main" val="37754181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38</a:t>
            </a:fld>
            <a:endParaRPr lang="en-GB" dirty="0"/>
          </a:p>
        </p:txBody>
      </p:sp>
    </p:spTree>
    <p:extLst>
      <p:ext uri="{BB962C8B-B14F-4D97-AF65-F5344CB8AC3E}">
        <p14:creationId xmlns:p14="http://schemas.microsoft.com/office/powerpoint/2010/main" val="25176493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39</a:t>
            </a:fld>
            <a:endParaRPr lang="en-GB" dirty="0"/>
          </a:p>
        </p:txBody>
      </p:sp>
    </p:spTree>
    <p:extLst>
      <p:ext uri="{BB962C8B-B14F-4D97-AF65-F5344CB8AC3E}">
        <p14:creationId xmlns:p14="http://schemas.microsoft.com/office/powerpoint/2010/main" val="1957896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a:t>
            </a:fld>
            <a:endParaRPr lang="en-GB" dirty="0"/>
          </a:p>
        </p:txBody>
      </p:sp>
    </p:spTree>
    <p:extLst>
      <p:ext uri="{BB962C8B-B14F-4D97-AF65-F5344CB8AC3E}">
        <p14:creationId xmlns:p14="http://schemas.microsoft.com/office/powerpoint/2010/main" val="15753854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40</a:t>
            </a:fld>
            <a:endParaRPr lang="en-GB" dirty="0"/>
          </a:p>
        </p:txBody>
      </p:sp>
    </p:spTree>
    <p:extLst>
      <p:ext uri="{BB962C8B-B14F-4D97-AF65-F5344CB8AC3E}">
        <p14:creationId xmlns:p14="http://schemas.microsoft.com/office/powerpoint/2010/main" val="1015044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a:t>
            </a:fld>
            <a:endParaRPr lang="en-GB" dirty="0"/>
          </a:p>
        </p:txBody>
      </p:sp>
    </p:spTree>
    <p:extLst>
      <p:ext uri="{BB962C8B-B14F-4D97-AF65-F5344CB8AC3E}">
        <p14:creationId xmlns:p14="http://schemas.microsoft.com/office/powerpoint/2010/main" val="1522637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a:t>
            </a:fld>
            <a:endParaRPr lang="en-GB" dirty="0"/>
          </a:p>
        </p:txBody>
      </p:sp>
    </p:spTree>
    <p:extLst>
      <p:ext uri="{BB962C8B-B14F-4D97-AF65-F5344CB8AC3E}">
        <p14:creationId xmlns:p14="http://schemas.microsoft.com/office/powerpoint/2010/main" val="976794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a:t>
            </a:fld>
            <a:endParaRPr lang="en-GB" dirty="0"/>
          </a:p>
        </p:txBody>
      </p:sp>
    </p:spTree>
    <p:extLst>
      <p:ext uri="{BB962C8B-B14F-4D97-AF65-F5344CB8AC3E}">
        <p14:creationId xmlns:p14="http://schemas.microsoft.com/office/powerpoint/2010/main" val="2922921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a:t>
            </a:fld>
            <a:endParaRPr lang="en-GB" dirty="0"/>
          </a:p>
        </p:txBody>
      </p:sp>
    </p:spTree>
    <p:extLst>
      <p:ext uri="{BB962C8B-B14F-4D97-AF65-F5344CB8AC3E}">
        <p14:creationId xmlns:p14="http://schemas.microsoft.com/office/powerpoint/2010/main" val="3312828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a:t>
            </a:fld>
            <a:endParaRPr lang="en-GB" dirty="0"/>
          </a:p>
        </p:txBody>
      </p:sp>
    </p:spTree>
    <p:extLst>
      <p:ext uri="{BB962C8B-B14F-4D97-AF65-F5344CB8AC3E}">
        <p14:creationId xmlns:p14="http://schemas.microsoft.com/office/powerpoint/2010/main" val="36016184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image" Target="../media/image2.jpeg"/><Relationship Id="rId2" Type="http://schemas.openxmlformats.org/officeDocument/2006/relationships/slide" Target="../slides/slide4.xml"/><Relationship Id="rId1" Type="http://schemas.openxmlformats.org/officeDocument/2006/relationships/slideMaster" Target="../slideMasters/slideMaster1.xml"/><Relationship Id="rId6" Type="http://schemas.openxmlformats.org/officeDocument/2006/relationships/slide" Target="../slides/slide38.xml"/><Relationship Id="rId5" Type="http://schemas.openxmlformats.org/officeDocument/2006/relationships/slide" Target="../slides/slide40.xml"/><Relationship Id="rId4" Type="http://schemas.openxmlformats.org/officeDocument/2006/relationships/slide" Target="../slides/slide2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rookeWeston">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latin typeface="Calibri" pitchFamily="34" charset="0"/>
              <a:cs typeface="Calibri" pitchFamily="34" charset="0"/>
            </a:endParaRPr>
          </a:p>
        </p:txBody>
      </p:sp>
      <p:sp>
        <p:nvSpPr>
          <p:cNvPr id="9" name="Title 8"/>
          <p:cNvSpPr>
            <a:spLocks noGrp="1"/>
          </p:cNvSpPr>
          <p:nvPr>
            <p:ph type="ctrTitle"/>
          </p:nvPr>
        </p:nvSpPr>
        <p:spPr>
          <a:xfrm>
            <a:off x="685800" y="214290"/>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latin typeface="Calibri" pitchFamily="34" charset="0"/>
                <a:cs typeface="Calibri" pitchFamily="34" charset="0"/>
              </a:defRPr>
            </a:lvl1pPr>
            <a:extLst/>
          </a:lstStyle>
          <a:p>
            <a:r>
              <a:rPr kumimoji="0" lang="en-US" smtClean="0"/>
              <a:t>Click to edit Master 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latin typeface="Calibri" pitchFamily="34" charset="0"/>
                <a:cs typeface="Calibri" pitchFamily="34" charset="0"/>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7" name="Subtitle 16"/>
          <p:cNvSpPr>
            <a:spLocks noGrp="1"/>
          </p:cNvSpPr>
          <p:nvPr>
            <p:ph type="subTitle" idx="1"/>
          </p:nvPr>
        </p:nvSpPr>
        <p:spPr>
          <a:xfrm>
            <a:off x="871566" y="5515444"/>
            <a:ext cx="7772400" cy="1199704"/>
          </a:xfrm>
        </p:spPr>
        <p:txBody>
          <a:bodyPr lIns="45720" rIns="45720"/>
          <a:lstStyle>
            <a:lvl1pPr marL="0" marR="64008" indent="0" algn="r">
              <a:buNone/>
              <a:defRPr b="1">
                <a:solidFill>
                  <a:schemeClr val="bg1"/>
                </a:solidFill>
                <a:latin typeface="Calibri" pitchFamily="34" charset="0"/>
                <a:cs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LO1 1-7">
    <p:spTree>
      <p:nvGrpSpPr>
        <p:cNvPr id="1" name=""/>
        <p:cNvGrpSpPr/>
        <p:nvPr/>
      </p:nvGrpSpPr>
      <p:grpSpPr>
        <a:xfrm>
          <a:off x="0" y="0"/>
          <a:ext cx="0" cy="0"/>
          <a:chOff x="0" y="0"/>
          <a:chExt cx="0" cy="0"/>
        </a:xfrm>
      </p:grpSpPr>
      <p:sp>
        <p:nvSpPr>
          <p:cNvPr id="6" name="Title 5"/>
          <p:cNvSpPr>
            <a:spLocks noGrp="1"/>
          </p:cNvSpPr>
          <p:nvPr>
            <p:ph type="title"/>
          </p:nvPr>
        </p:nvSpPr>
        <p:spPr>
          <a:xfrm>
            <a:off x="214282" y="0"/>
            <a:ext cx="7382054" cy="739756"/>
          </a:xfrm>
        </p:spPr>
        <p:txBody>
          <a:bodyPr rtlCol="0"/>
          <a:lstStyle>
            <a:lvl1pPr>
              <a:defRPr>
                <a:latin typeface="Calibri" pitchFamily="34" charset="0"/>
                <a:cs typeface="Calibri" pitchFamily="34" charset="0"/>
              </a:defRPr>
            </a:lvl1pPr>
            <a:extLst/>
          </a:lstStyle>
          <a:p>
            <a:r>
              <a:rPr kumimoji="0" lang="en-US" smtClean="0"/>
              <a:t>Click to edit Master title style</a:t>
            </a:r>
            <a:endParaRPr kumimoji="0" lang="en-US"/>
          </a:p>
        </p:txBody>
      </p:sp>
      <p:sp>
        <p:nvSpPr>
          <p:cNvPr id="4" name="Round Same Side Corner Rectangle 3">
            <a:hlinkClick r:id="rId2" action="ppaction://hlinksldjump"/>
          </p:cNvPr>
          <p:cNvSpPr/>
          <p:nvPr/>
        </p:nvSpPr>
        <p:spPr>
          <a:xfrm>
            <a:off x="1974348" y="695546"/>
            <a:ext cx="1408118"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100" b="1" dirty="0" smtClean="0">
                <a:latin typeface="Arial" panose="020B0604020202020204" pitchFamily="34" charset="0"/>
                <a:cs typeface="Arial" panose="020B0604020202020204" pitchFamily="34" charset="0"/>
              </a:rPr>
              <a:t>2.1 – Input Devices</a:t>
            </a:r>
            <a:endParaRPr lang="en-GB" b="1" dirty="0">
              <a:latin typeface="Arial" panose="020B0604020202020204" pitchFamily="34" charset="0"/>
              <a:cs typeface="Arial" panose="020B0604020202020204" pitchFamily="34" charset="0"/>
            </a:endParaRPr>
          </a:p>
        </p:txBody>
      </p:sp>
      <p:sp>
        <p:nvSpPr>
          <p:cNvPr id="5" name="Round Same Side Corner Rectangle 4">
            <a:hlinkClick r:id="rId3" action="ppaction://hlinksldjump"/>
          </p:cNvPr>
          <p:cNvSpPr/>
          <p:nvPr/>
        </p:nvSpPr>
        <p:spPr>
          <a:xfrm>
            <a:off x="239397" y="695546"/>
            <a:ext cx="1667590" cy="357190"/>
          </a:xfrm>
          <a:prstGeom prst="round2SameRect">
            <a:avLst/>
          </a:prstGeom>
          <a:effectLst/>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US" sz="1400" b="1" dirty="0" smtClean="0">
                <a:latin typeface="Arial" panose="020B0604020202020204" pitchFamily="34" charset="0"/>
                <a:cs typeface="Arial" panose="020B0604020202020204" pitchFamily="34" charset="0"/>
              </a:rPr>
              <a:t>Chapter</a:t>
            </a:r>
            <a:r>
              <a:rPr lang="en-US" sz="1400" b="1" baseline="0" dirty="0" smtClean="0">
                <a:latin typeface="Arial" panose="020B0604020202020204" pitchFamily="34" charset="0"/>
                <a:cs typeface="Arial" panose="020B0604020202020204" pitchFamily="34" charset="0"/>
              </a:rPr>
              <a:t> Structure</a:t>
            </a:r>
            <a:endParaRPr lang="en-GB" sz="1400" b="1" dirty="0">
              <a:latin typeface="Arial" panose="020B0604020202020204" pitchFamily="34" charset="0"/>
              <a:cs typeface="Arial" panose="020B0604020202020204" pitchFamily="34" charset="0"/>
            </a:endParaRPr>
          </a:p>
        </p:txBody>
      </p:sp>
      <p:sp>
        <p:nvSpPr>
          <p:cNvPr id="7" name="Round Same Side Corner Rectangle 6">
            <a:hlinkClick r:id="rId4" action="ppaction://hlinksldjump"/>
          </p:cNvPr>
          <p:cNvSpPr/>
          <p:nvPr/>
        </p:nvSpPr>
        <p:spPr>
          <a:xfrm>
            <a:off x="3449827" y="695546"/>
            <a:ext cx="1434131"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100" b="1" dirty="0" smtClean="0">
                <a:latin typeface="Arial" panose="020B0604020202020204" pitchFamily="34" charset="0"/>
                <a:cs typeface="Arial" panose="020B0604020202020204" pitchFamily="34" charset="0"/>
              </a:rPr>
              <a:t>2.2 – Output Devices</a:t>
            </a:r>
            <a:endParaRPr lang="en-GB" b="1" dirty="0">
              <a:latin typeface="Arial" panose="020B0604020202020204" pitchFamily="34" charset="0"/>
              <a:cs typeface="Arial" panose="020B0604020202020204" pitchFamily="34" charset="0"/>
            </a:endParaRPr>
          </a:p>
        </p:txBody>
      </p:sp>
      <p:sp>
        <p:nvSpPr>
          <p:cNvPr id="16"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sz="1600" b="1" dirty="0" smtClean="0">
                <a:latin typeface="Calibri" pitchFamily="34" charset="0"/>
                <a:ea typeface="Calibri" pitchFamily="34" charset="0"/>
                <a:cs typeface="Calibri" pitchFamily="34" charset="0"/>
              </a:rPr>
              <a:t>LO2:</a:t>
            </a:r>
            <a:r>
              <a:rPr lang="en-US" sz="1600" dirty="0" smtClean="0">
                <a:latin typeface="Calibri" pitchFamily="34" charset="0"/>
                <a:ea typeface="Calibri" pitchFamily="34" charset="0"/>
                <a:cs typeface="Calibri" pitchFamily="34" charset="0"/>
              </a:rPr>
              <a:t> </a:t>
            </a:r>
            <a:r>
              <a:rPr lang="en-GB" sz="1600" dirty="0" smtClean="0">
                <a:latin typeface="Calibri" pitchFamily="34" charset="0"/>
              </a:rPr>
              <a:t>Be able to </a:t>
            </a:r>
            <a:r>
              <a:rPr lang="en-GB" sz="1600" dirty="0" smtClean="0"/>
              <a:t>prepare a</a:t>
            </a:r>
            <a:r>
              <a:rPr lang="en-GB" sz="1600" baseline="0" dirty="0" smtClean="0"/>
              <a:t> effective Splash Screen and Navigation Screen</a:t>
            </a:r>
            <a:endParaRPr lang="en-ZA" sz="1600" dirty="0">
              <a:latin typeface="Calibri" pitchFamily="34" charset="0"/>
              <a:ea typeface="Calibri" pitchFamily="34" charset="0"/>
              <a:cs typeface="Calibri" pitchFamily="34" charset="0"/>
            </a:endParaRPr>
          </a:p>
        </p:txBody>
      </p:sp>
      <p:sp>
        <p:nvSpPr>
          <p:cNvPr id="14" name="Round Same Side Corner Rectangle 13">
            <a:hlinkClick r:id="rId5" action="ppaction://hlinksldjump"/>
          </p:cNvPr>
          <p:cNvSpPr/>
          <p:nvPr userDrawn="1"/>
        </p:nvSpPr>
        <p:spPr>
          <a:xfrm>
            <a:off x="6516216" y="695546"/>
            <a:ext cx="1224136" cy="357190"/>
          </a:xfrm>
          <a:prstGeom prst="round2SameRect">
            <a:avLst/>
          </a:prstGeom>
          <a:effectLst/>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Exam Question</a:t>
            </a:r>
            <a:endParaRPr lang="en-GB" sz="2000" b="1" dirty="0">
              <a:latin typeface="Arial" panose="020B0604020202020204" pitchFamily="34" charset="0"/>
              <a:cs typeface="Arial" panose="020B0604020202020204" pitchFamily="34" charset="0"/>
            </a:endParaRPr>
          </a:p>
        </p:txBody>
      </p:sp>
      <p:sp>
        <p:nvSpPr>
          <p:cNvPr id="10" name="Round Same Side Corner Rectangle 9">
            <a:hlinkClick r:id="rId6" action="ppaction://hlinksldjump"/>
          </p:cNvPr>
          <p:cNvSpPr/>
          <p:nvPr userDrawn="1"/>
        </p:nvSpPr>
        <p:spPr>
          <a:xfrm>
            <a:off x="4951319" y="695546"/>
            <a:ext cx="1497535"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100" b="1" dirty="0" smtClean="0">
                <a:latin typeface="Arial" panose="020B0604020202020204" pitchFamily="34" charset="0"/>
                <a:cs typeface="Arial" panose="020B0604020202020204" pitchFamily="34" charset="0"/>
              </a:rPr>
              <a:t>2.3 – Control Devices</a:t>
            </a:r>
            <a:endParaRPr lang="en-GB" b="1" dirty="0">
              <a:latin typeface="Arial" panose="020B0604020202020204" pitchFamily="34" charset="0"/>
              <a:cs typeface="Arial" panose="020B0604020202020204" pitchFamily="34" charset="0"/>
            </a:endParaRPr>
          </a:p>
        </p:txBody>
      </p:sp>
      <p:sp>
        <p:nvSpPr>
          <p:cNvPr id="15" name="Content Placeholder 1"/>
          <p:cNvSpPr txBox="1">
            <a:spLocks/>
          </p:cNvSpPr>
          <p:nvPr/>
        </p:nvSpPr>
        <p:spPr>
          <a:xfrm>
            <a:off x="214343" y="1049886"/>
            <a:ext cx="8715375" cy="5619474"/>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89083" y="44624"/>
            <a:ext cx="1019420" cy="979067"/>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13648" y="5937012"/>
            <a:ext cx="3203848"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12" name="Freeform 11"/>
          <p:cNvSpPr>
            <a:spLocks/>
          </p:cNvSpPr>
          <p:nvPr/>
        </p:nvSpPr>
        <p:spPr bwMode="auto">
          <a:xfrm>
            <a:off x="1" y="5924550"/>
            <a:ext cx="2339752"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14" name="Right Triangle 13"/>
          <p:cNvSpPr>
            <a:spLocks/>
          </p:cNvSpPr>
          <p:nvPr/>
        </p:nvSpPr>
        <p:spPr bwMode="auto">
          <a:xfrm>
            <a:off x="-6042" y="5949279"/>
            <a:ext cx="1913746" cy="922841"/>
          </a:xfrm>
          <a:prstGeom prst="rtTriangle">
            <a:avLst/>
          </a:prstGeom>
          <a:blipFill>
            <a:blip r:embed="rId4" cstate="print">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latin typeface="Calibri" pitchFamily="34" charset="0"/>
              <a:cs typeface="Calibri" pitchFamily="34" charset="0"/>
            </a:endParaRPr>
          </a:p>
        </p:txBody>
      </p:sp>
      <p:cxnSp>
        <p:nvCxnSpPr>
          <p:cNvPr id="15" name="Straight Connector 14"/>
          <p:cNvCxnSpPr>
            <a:stCxn id="14" idx="0"/>
            <a:endCxn id="14" idx="4"/>
          </p:cNvCxnSpPr>
          <p:nvPr/>
        </p:nvCxnSpPr>
        <p:spPr>
          <a:xfrm rot="16200000" flipH="1">
            <a:off x="489410" y="5453826"/>
            <a:ext cx="922841" cy="1913746"/>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4"/>
            <a:ext cx="8229600" cy="857256"/>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457200" y="1000108"/>
            <a:ext cx="8229600" cy="4929222"/>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07" r:id="rId1"/>
    <p:sldLayoutId id="2147483711" r:id="rId2"/>
  </p:sldLayoutIdLst>
  <p:timing>
    <p:tnLst>
      <p:par>
        <p:cTn id="1" dur="indefinite" restart="never" nodeType="tmRoot"/>
      </p:par>
    </p:tnLst>
  </p:timing>
  <p:txStyles>
    <p:title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p:titleStyle>
    <p:bodyStyle>
      <a:lvl1pPr marL="365760" indent="-256032" algn="l" rtl="0" eaLnBrk="1" latinLnBrk="0" hangingPunct="1">
        <a:spcBef>
          <a:spcPts val="0"/>
        </a:spcBef>
        <a:spcAft>
          <a:spcPts val="600"/>
        </a:spcAft>
        <a:buClr>
          <a:schemeClr val="accent1"/>
        </a:buClr>
        <a:buSzPct val="68000"/>
        <a:buFont typeface="Wingdings 3"/>
        <a:buChar char=""/>
        <a:defRPr kumimoji="0" sz="2700" kern="1200">
          <a:solidFill>
            <a:schemeClr val="tx1"/>
          </a:solidFill>
          <a:latin typeface="Calibri" pitchFamily="34" charset="0"/>
          <a:ea typeface="+mn-ea"/>
          <a:cs typeface="Calibri" pitchFamily="34" charset="0"/>
        </a:defRPr>
      </a:lvl1pPr>
      <a:lvl2pPr marL="621792" indent="-228600" algn="l" rtl="0" eaLnBrk="1" latinLnBrk="0" hangingPunct="1">
        <a:spcBef>
          <a:spcPts val="0"/>
        </a:spcBef>
        <a:spcAft>
          <a:spcPts val="600"/>
        </a:spcAft>
        <a:buClr>
          <a:schemeClr val="accent1"/>
        </a:buClr>
        <a:buFont typeface="Verdana"/>
        <a:buChar char="◦"/>
        <a:defRPr kumimoji="0" sz="2300" kern="1200">
          <a:solidFill>
            <a:schemeClr val="tx1"/>
          </a:solidFill>
          <a:latin typeface="Calibri" pitchFamily="34" charset="0"/>
          <a:ea typeface="+mn-ea"/>
          <a:cs typeface="Calibri" pitchFamily="34" charset="0"/>
        </a:defRPr>
      </a:lvl2pPr>
      <a:lvl3pPr marL="859536" indent="-228600" algn="l" rtl="0" eaLnBrk="1" latinLnBrk="0" hangingPunct="1">
        <a:spcBef>
          <a:spcPts val="0"/>
        </a:spcBef>
        <a:spcAft>
          <a:spcPts val="600"/>
        </a:spcAft>
        <a:buClr>
          <a:schemeClr val="accent2"/>
        </a:buClr>
        <a:buSzPct val="100000"/>
        <a:buFont typeface="Wingdings 2"/>
        <a:buChar char=""/>
        <a:defRPr kumimoji="0" sz="2100" kern="1200">
          <a:solidFill>
            <a:schemeClr val="tx1"/>
          </a:solidFill>
          <a:latin typeface="Calibri" pitchFamily="34" charset="0"/>
          <a:ea typeface="+mn-ea"/>
          <a:cs typeface="Calibri" pitchFamily="34" charset="0"/>
        </a:defRPr>
      </a:lvl3pPr>
      <a:lvl4pPr marL="1143000" indent="-228600" algn="l" rtl="0" eaLnBrk="1" latinLnBrk="0" hangingPunct="1">
        <a:spcBef>
          <a:spcPts val="0"/>
        </a:spcBef>
        <a:spcAft>
          <a:spcPts val="600"/>
        </a:spcAft>
        <a:buClr>
          <a:schemeClr val="accent2"/>
        </a:buClr>
        <a:buFont typeface="Wingdings 2"/>
        <a:buChar char=""/>
        <a:defRPr kumimoji="0" sz="1900" kern="1200">
          <a:solidFill>
            <a:schemeClr val="tx1"/>
          </a:solidFill>
          <a:latin typeface="Calibri" pitchFamily="34" charset="0"/>
          <a:ea typeface="+mn-ea"/>
          <a:cs typeface="Calibri" pitchFamily="34" charset="0"/>
        </a:defRPr>
      </a:lvl4pPr>
      <a:lvl5pPr marL="1371600" indent="-228600" algn="l" rtl="0" eaLnBrk="1" latinLnBrk="0" hangingPunct="1">
        <a:spcBef>
          <a:spcPts val="0"/>
        </a:spcBef>
        <a:spcAft>
          <a:spcPts val="600"/>
        </a:spcAft>
        <a:buClr>
          <a:schemeClr val="accent2"/>
        </a:buClr>
        <a:buFont typeface="Wingdings 2"/>
        <a:buChar char=""/>
        <a:defRPr kumimoji="0" sz="1800" kern="1200">
          <a:solidFill>
            <a:schemeClr val="tx1"/>
          </a:solidFill>
          <a:latin typeface="Calibri" pitchFamily="34" charset="0"/>
          <a:ea typeface="+mn-ea"/>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11.xml"/><Relationship Id="rId7" Type="http://schemas.openxmlformats.org/officeDocument/2006/relationships/image" Target="../media/image18.png"/><Relationship Id="rId12" Type="http://schemas.microsoft.com/office/2007/relationships/hdphoto" Target="../media/hdphoto3.wdp"/><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17.gif"/><Relationship Id="rId11" Type="http://schemas.openxmlformats.org/officeDocument/2006/relationships/image" Target="../media/image20.png"/><Relationship Id="rId5" Type="http://schemas.openxmlformats.org/officeDocument/2006/relationships/image" Target="../media/image6.png"/><Relationship Id="rId10" Type="http://schemas.microsoft.com/office/2007/relationships/hdphoto" Target="../media/hdphoto2.wdp"/><Relationship Id="rId4" Type="http://schemas.openxmlformats.org/officeDocument/2006/relationships/image" Target="../media/image5.pn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5.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4.wdp"/><Relationship Id="rId11" Type="http://schemas.openxmlformats.org/officeDocument/2006/relationships/image" Target="../media/image24.jpeg"/><Relationship Id="rId5" Type="http://schemas.openxmlformats.org/officeDocument/2006/relationships/image" Target="../media/image21.png"/><Relationship Id="rId10" Type="http://schemas.microsoft.com/office/2007/relationships/hdphoto" Target="../media/hdphoto6.wdp"/><Relationship Id="rId4" Type="http://schemas.openxmlformats.org/officeDocument/2006/relationships/image" Target="../media/image6.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5.png"/><Relationship Id="rId7"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5.png"/><Relationship Id="rId7" Type="http://schemas.openxmlformats.org/officeDocument/2006/relationships/image" Target="../media/image33.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hyperlink" Target="http://www.google.com.eg/url?sa=i&amp;rct=j&amp;q=&amp;esrc=s&amp;source=images&amp;cd=&amp;cad=rja&amp;uact=8&amp;ved=0CAcQjRxqFQoTCPanq-rIo8gCFYZxFAodGIMFPw&amp;url=http://www.acs.com.hk/en/products/34/acr83-pineasy-smart-card-reader/&amp;psig=AFQjCNHJqG287hjkZ2iEcZ42bwxROUA2pg&amp;ust=1443867505333661" TargetMode="External"/><Relationship Id="rId10" Type="http://schemas.openxmlformats.org/officeDocument/2006/relationships/image" Target="../media/image35.png"/><Relationship Id="rId4" Type="http://schemas.openxmlformats.org/officeDocument/2006/relationships/image" Target="../media/image6.png"/><Relationship Id="rId9" Type="http://schemas.openxmlformats.org/officeDocument/2006/relationships/hyperlink" Target="http://www.google.com.eg/url?sa=i&amp;rct=j&amp;q=&amp;esrc=s&amp;source=images&amp;cd=&amp;cad=rja&amp;uact=8&amp;ved=0CAcQjRxqFQoTCNjdvtvKo8gCFcXsFAod2v8HPQ&amp;url=http://www.acr120u.com/&amp;psig=AFQjCNHJqG287hjkZ2iEcZ42bwxROUA2pg&amp;ust=1443867505333661"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8.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7.jpg"/><Relationship Id="rId5" Type="http://schemas.openxmlformats.org/officeDocument/2006/relationships/image" Target="../media/image36.jpe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5.png"/><Relationship Id="rId7" Type="http://schemas.openxmlformats.org/officeDocument/2006/relationships/image" Target="../media/image41.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png"/><Relationship Id="rId7" Type="http://schemas.openxmlformats.org/officeDocument/2006/relationships/image" Target="../media/image45.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5.png"/><Relationship Id="rId7" Type="http://schemas.openxmlformats.org/officeDocument/2006/relationships/image" Target="../media/image49.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gif"/><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53.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2.gif"/><Relationship Id="rId5" Type="http://schemas.openxmlformats.org/officeDocument/2006/relationships/image" Target="../media/image51.jpe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8" Type="http://schemas.openxmlformats.org/officeDocument/2006/relationships/image" Target="../media/image57.jpg"/><Relationship Id="rId3" Type="http://schemas.openxmlformats.org/officeDocument/2006/relationships/image" Target="../media/image5.png"/><Relationship Id="rId7" Type="http://schemas.microsoft.com/office/2007/relationships/hdphoto" Target="../media/hdphoto7.wdp"/><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0.jp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jp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3.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5.png"/><Relationship Id="rId7" Type="http://schemas.openxmlformats.org/officeDocument/2006/relationships/image" Target="../media/image66.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image" Target="../media/image64.jp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5.png"/><Relationship Id="rId7" Type="http://schemas.openxmlformats.org/officeDocument/2006/relationships/image" Target="../media/image71.jp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70.jpg"/><Relationship Id="rId5" Type="http://schemas.openxmlformats.org/officeDocument/2006/relationships/image" Target="../media/image69.jp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8" Type="http://schemas.openxmlformats.org/officeDocument/2006/relationships/image" Target="../media/image76.jpg"/><Relationship Id="rId3" Type="http://schemas.openxmlformats.org/officeDocument/2006/relationships/image" Target="../media/image5.png"/><Relationship Id="rId7" Type="http://schemas.openxmlformats.org/officeDocument/2006/relationships/image" Target="../media/image75.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8" Type="http://schemas.openxmlformats.org/officeDocument/2006/relationships/image" Target="../media/image80.jpeg"/><Relationship Id="rId3" Type="http://schemas.openxmlformats.org/officeDocument/2006/relationships/image" Target="../media/image5.png"/><Relationship Id="rId7" Type="http://schemas.openxmlformats.org/officeDocument/2006/relationships/image" Target="../media/image79.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78.jpeg"/><Relationship Id="rId5" Type="http://schemas.openxmlformats.org/officeDocument/2006/relationships/image" Target="../media/image77.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8" Type="http://schemas.openxmlformats.org/officeDocument/2006/relationships/image" Target="../media/image84.jpeg"/><Relationship Id="rId3" Type="http://schemas.openxmlformats.org/officeDocument/2006/relationships/image" Target="../media/image5.png"/><Relationship Id="rId7" Type="http://schemas.openxmlformats.org/officeDocument/2006/relationships/image" Target="../media/image83.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82.jpg"/><Relationship Id="rId5" Type="http://schemas.openxmlformats.org/officeDocument/2006/relationships/image" Target="../media/image81.jpe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8" Type="http://schemas.openxmlformats.org/officeDocument/2006/relationships/image" Target="../media/image88.jpg"/><Relationship Id="rId3" Type="http://schemas.openxmlformats.org/officeDocument/2006/relationships/image" Target="../media/image5.png"/><Relationship Id="rId7" Type="http://schemas.openxmlformats.org/officeDocument/2006/relationships/image" Target="../media/image87.jp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86.jpeg"/><Relationship Id="rId5" Type="http://schemas.openxmlformats.org/officeDocument/2006/relationships/image" Target="../media/image85.jp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1.jp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90.jpg"/><Relationship Id="rId5" Type="http://schemas.openxmlformats.org/officeDocument/2006/relationships/image" Target="../media/image89.jp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5.png"/><Relationship Id="rId7" Type="http://schemas.openxmlformats.org/officeDocument/2006/relationships/image" Target="../media/image93.png"/><Relationship Id="rId12" Type="http://schemas.microsoft.com/office/2007/relationships/hdphoto" Target="../media/hdphoto11.wdp"/><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microsoft.com/office/2007/relationships/hdphoto" Target="../media/hdphoto8.wdp"/><Relationship Id="rId11" Type="http://schemas.openxmlformats.org/officeDocument/2006/relationships/image" Target="../media/image95.png"/><Relationship Id="rId5" Type="http://schemas.openxmlformats.org/officeDocument/2006/relationships/image" Target="../media/image92.png"/><Relationship Id="rId10" Type="http://schemas.microsoft.com/office/2007/relationships/hdphoto" Target="../media/hdphoto10.wdp"/><Relationship Id="rId4" Type="http://schemas.openxmlformats.org/officeDocument/2006/relationships/image" Target="../media/image6.png"/><Relationship Id="rId9" Type="http://schemas.openxmlformats.org/officeDocument/2006/relationships/image" Target="../media/image94.png"/></Relationships>
</file>

<file path=ppt/slides/_rels/slide37.xml.rels><?xml version="1.0" encoding="UTF-8" standalone="yes"?>
<Relationships xmlns="http://schemas.openxmlformats.org/package/2006/relationships"><Relationship Id="rId8" Type="http://schemas.microsoft.com/office/2007/relationships/hdphoto" Target="../media/hdphoto13.wdp"/><Relationship Id="rId3" Type="http://schemas.openxmlformats.org/officeDocument/2006/relationships/image" Target="../media/image5.png"/><Relationship Id="rId7" Type="http://schemas.openxmlformats.org/officeDocument/2006/relationships/image" Target="../media/image97.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microsoft.com/office/2007/relationships/hdphoto" Target="../media/hdphoto12.wdp"/><Relationship Id="rId11" Type="http://schemas.openxmlformats.org/officeDocument/2006/relationships/image" Target="../media/image99.jpeg"/><Relationship Id="rId5" Type="http://schemas.openxmlformats.org/officeDocument/2006/relationships/image" Target="../media/image96.png"/><Relationship Id="rId10" Type="http://schemas.openxmlformats.org/officeDocument/2006/relationships/hyperlink" Target="http://www.google.com.eg/url?sa=i&amp;source=imgres&amp;cd=&amp;cad=rja&amp;uact=8&amp;ved=0CAkQjRwwAGoVChMIk9nqtaypyAIVRrgUCh2VXgZF&amp;url=http://www.dailydooh.com/archives/24728&amp;psig=AFQjCNHz_s1oEzNxnj_2Twa99m-biUlmzA&amp;ust=1444066329089537" TargetMode="External"/><Relationship Id="rId4" Type="http://schemas.openxmlformats.org/officeDocument/2006/relationships/image" Target="../media/image6.png"/><Relationship Id="rId9" Type="http://schemas.openxmlformats.org/officeDocument/2006/relationships/image" Target="../media/image98.jpeg"/></Relationships>
</file>

<file path=ppt/slides/_rels/slide38.xml.rels><?xml version="1.0" encoding="UTF-8" standalone="yes"?>
<Relationships xmlns="http://schemas.openxmlformats.org/package/2006/relationships"><Relationship Id="rId8" Type="http://schemas.microsoft.com/office/2007/relationships/hdphoto" Target="../media/hdphoto14.wdp"/><Relationship Id="rId3" Type="http://schemas.openxmlformats.org/officeDocument/2006/relationships/image" Target="../media/image5.png"/><Relationship Id="rId7" Type="http://schemas.openxmlformats.org/officeDocument/2006/relationships/image" Target="../media/image102.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8" Type="http://schemas.openxmlformats.org/officeDocument/2006/relationships/image" Target="../media/image105.jpg"/><Relationship Id="rId3" Type="http://schemas.openxmlformats.org/officeDocument/2006/relationships/image" Target="../media/image5.png"/><Relationship Id="rId7" Type="http://schemas.openxmlformats.org/officeDocument/2006/relationships/image" Target="../media/image104.jpe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microsoft.com/office/2007/relationships/hdphoto" Target="../media/hdphoto15.wdp"/><Relationship Id="rId5" Type="http://schemas.openxmlformats.org/officeDocument/2006/relationships/image" Target="../media/image103.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520" y="5877272"/>
            <a:ext cx="8640960" cy="771076"/>
          </a:xfrm>
        </p:spPr>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GB" sz="5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 – Input and Output Devices</a:t>
            </a:r>
            <a:endParaRPr lang="en-GB" sz="4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79512" y="188640"/>
            <a:ext cx="8841953" cy="18002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sp>
        <p:nvSpPr>
          <p:cNvPr id="11" name="TextBox 10"/>
          <p:cNvSpPr txBox="1"/>
          <p:nvPr/>
        </p:nvSpPr>
        <p:spPr>
          <a:xfrm>
            <a:off x="1835696" y="260648"/>
            <a:ext cx="7128792" cy="1569660"/>
          </a:xfrm>
          <a:prstGeom prst="rect">
            <a:avLst/>
          </a:prstGeom>
          <a:noFill/>
        </p:spPr>
        <p:txBody>
          <a:bodyPr wrap="square" rtlCol="0">
            <a:spAutoFit/>
          </a:bodyPr>
          <a:lstStyle/>
          <a:p>
            <a:pPr algn="r"/>
            <a:r>
              <a:rPr lang="en-GB" sz="2800" b="1" dirty="0" smtClean="0">
                <a:solidFill>
                  <a:schemeClr val="tx1">
                    <a:lumMod val="50000"/>
                    <a:lumOff val="50000"/>
                  </a:schemeClr>
                </a:solidFill>
              </a:rPr>
              <a:t>INFORMATION AND COMMUNICATION TECHNOLOGY– </a:t>
            </a:r>
            <a:r>
              <a:rPr lang="en-GB" sz="2800" b="1" dirty="0" err="1" smtClean="0">
                <a:solidFill>
                  <a:schemeClr val="tx1">
                    <a:lumMod val="50000"/>
                    <a:lumOff val="50000"/>
                  </a:schemeClr>
                </a:solidFill>
              </a:rPr>
              <a:t>iGCSE</a:t>
            </a:r>
            <a:r>
              <a:rPr lang="en-GB" sz="2800" b="1" dirty="0" smtClean="0">
                <a:solidFill>
                  <a:schemeClr val="tx1">
                    <a:lumMod val="50000"/>
                    <a:lumOff val="50000"/>
                  </a:schemeClr>
                </a:solidFill>
              </a:rPr>
              <a:t> </a:t>
            </a:r>
            <a:endParaRPr lang="en-GB" sz="2800" b="1" dirty="0">
              <a:solidFill>
                <a:schemeClr val="tx1">
                  <a:lumMod val="50000"/>
                  <a:lumOff val="50000"/>
                </a:schemeClr>
              </a:solidFill>
            </a:endParaRPr>
          </a:p>
          <a:p>
            <a:pPr algn="r"/>
            <a:r>
              <a:rPr lang="en-GB" sz="3600" b="1" dirty="0" smtClean="0">
                <a:solidFill>
                  <a:schemeClr val="tx1">
                    <a:lumMod val="50000"/>
                    <a:lumOff val="50000"/>
                  </a:schemeClr>
                </a:solidFill>
              </a:rPr>
              <a:t>2018 - </a:t>
            </a:r>
            <a:r>
              <a:rPr lang="en-GB" sz="4000" b="1" dirty="0" smtClean="0">
                <a:solidFill>
                  <a:schemeClr val="tx1">
                    <a:lumMod val="50000"/>
                    <a:lumOff val="50000"/>
                  </a:schemeClr>
                </a:solidFill>
              </a:rPr>
              <a:t>0417</a:t>
            </a:r>
            <a:endParaRPr lang="en-GB" sz="4000" b="1" dirty="0">
              <a:solidFill>
                <a:schemeClr val="tx1">
                  <a:lumMod val="50000"/>
                  <a:lumOff val="50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055" y="2060848"/>
            <a:ext cx="8531441" cy="288032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332656"/>
            <a:ext cx="1623460" cy="1559198"/>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44624"/>
            <a:ext cx="7416824" cy="625434"/>
          </a:xfrm>
        </p:spPr>
        <p:txBody>
          <a:bodyPr>
            <a:noAutofit/>
          </a:bodyPr>
          <a:lstStyle/>
          <a:p>
            <a:r>
              <a:rPr lang="en-GB" sz="4000" dirty="0"/>
              <a:t>2.1 – Input Devices</a:t>
            </a:r>
            <a:endParaRPr lang="en-GB" sz="40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3871166459"/>
              </p:ext>
            </p:extLst>
          </p:nvPr>
        </p:nvGraphicFramePr>
        <p:xfrm>
          <a:off x="6876256" y="1674315"/>
          <a:ext cx="1944216" cy="4813660"/>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944216"/>
              </a:tblGrid>
              <a:tr h="386533">
                <a:tc>
                  <a:txBody>
                    <a:bodyPr/>
                    <a:lstStyle/>
                    <a:p>
                      <a:pPr>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427127">
                <a:tc>
                  <a:txBody>
                    <a:bodyPr/>
                    <a:lstStyle/>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Cannot pinch with them</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Not restricted to working at a desk with some of them.</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Combined with tilt they are good for gaming.</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Means one hand has to be by the device</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Very similar to joystick controls</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Think of large surface machines and the use of Trackerballs.</a:t>
                      </a:r>
                      <a:endParaRPr lang="en-GB" sz="1500" dirty="0" smtClean="0">
                        <a:solidFill>
                          <a:schemeClr val="tx1"/>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063202" y="1700808"/>
            <a:ext cx="1638116" cy="365447"/>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GB" sz="2000" b="1" dirty="0" smtClean="0"/>
              <a:t>2.1</a:t>
            </a:r>
            <a:r>
              <a:rPr lang="en-GB" sz="2000" dirty="0" smtClean="0"/>
              <a:t> – </a:t>
            </a:r>
            <a:r>
              <a:rPr lang="en-GB" sz="2000" b="1" dirty="0" smtClean="0"/>
              <a:t>Input Devices – Trackerballs</a:t>
            </a:r>
            <a:endParaRPr lang="en-ZA" sz="2000" b="1" dirty="0">
              <a:latin typeface="Calibri" pitchFamily="34" charset="0"/>
              <a:ea typeface="Calibri" pitchFamily="34" charset="0"/>
              <a:cs typeface="Calibri" pitchFamily="34" charset="0"/>
            </a:endParaRPr>
          </a:p>
        </p:txBody>
      </p:sp>
      <p:sp>
        <p:nvSpPr>
          <p:cNvPr id="8" name="Rectangle 7"/>
          <p:cNvSpPr/>
          <p:nvPr/>
        </p:nvSpPr>
        <p:spPr>
          <a:xfrm>
            <a:off x="323850" y="1668864"/>
            <a:ext cx="6480398" cy="3785652"/>
          </a:xfrm>
          <a:prstGeom prst="rect">
            <a:avLst/>
          </a:prstGeom>
        </p:spPr>
        <p:txBody>
          <a:bodyPr wrap="square">
            <a:spAutoFit/>
          </a:bodyPr>
          <a:lstStyle/>
          <a:p>
            <a:pPr marL="285750" indent="-285750">
              <a:buClr>
                <a:srgbClr val="00B050"/>
              </a:buClr>
              <a:buFont typeface="Wingdings 3" panose="05040102010807070707" pitchFamily="18" charset="2"/>
              <a:buChar char=""/>
            </a:pPr>
            <a:r>
              <a:rPr lang="en-US" sz="1600" b="1" dirty="0" smtClean="0">
                <a:latin typeface="Calibri" panose="020F0502020204030204" pitchFamily="34" charset="0"/>
              </a:rPr>
              <a:t>Trackerballs </a:t>
            </a:r>
            <a:r>
              <a:rPr lang="en-US" sz="1600" dirty="0" smtClean="0">
                <a:latin typeface="Calibri" panose="020F0502020204030204" pitchFamily="34" charset="0"/>
              </a:rPr>
              <a:t>are similar to a mouse except the ball is on the top of it and the user controls the pointer on the screen by rotating it with the hand. Some have 2 buttons which have the same function as a mouse. If they have a third button it is the equivalent as a double click.</a:t>
            </a:r>
          </a:p>
          <a:p>
            <a:pPr marL="285750" indent="-285750">
              <a:buClr>
                <a:srgbClr val="00B050"/>
              </a:buClr>
              <a:buFont typeface="Wingdings 3" panose="05040102010807070707" pitchFamily="18" charset="2"/>
              <a:buChar char=""/>
            </a:pPr>
            <a:r>
              <a:rPr lang="en-US" sz="1600" b="1" dirty="0" smtClean="0">
                <a:latin typeface="Calibri" panose="020F0502020204030204" pitchFamily="34" charset="0"/>
              </a:rPr>
              <a:t>Uses – </a:t>
            </a:r>
            <a:r>
              <a:rPr lang="en-US" sz="1600" dirty="0" smtClean="0">
                <a:latin typeface="Calibri" panose="020F0502020204030204" pitchFamily="34" charset="0"/>
              </a:rPr>
              <a:t>They have the same pointing/cursor control as a mouse.</a:t>
            </a:r>
          </a:p>
          <a:p>
            <a:pPr marL="285750" indent="-285750">
              <a:buClr>
                <a:srgbClr val="00B050"/>
              </a:buClr>
              <a:buFont typeface="Wingdings 3" panose="05040102010807070707" pitchFamily="18" charset="2"/>
              <a:buChar char=""/>
            </a:pPr>
            <a:r>
              <a:rPr lang="en-US" sz="1600" dirty="0" smtClean="0">
                <a:latin typeface="Calibri" panose="020F0502020204030204" pitchFamily="34" charset="0"/>
              </a:rPr>
              <a:t>They are used in applications where the user has is restricted like RSI.</a:t>
            </a:r>
          </a:p>
          <a:p>
            <a:pPr marL="285750" indent="-285750">
              <a:buClr>
                <a:srgbClr val="00B050"/>
              </a:buClr>
              <a:buFont typeface="Wingdings 3" panose="05040102010807070707" pitchFamily="18" charset="2"/>
              <a:buChar char=""/>
            </a:pPr>
            <a:r>
              <a:rPr lang="en-US" sz="1600" dirty="0" smtClean="0">
                <a:latin typeface="Calibri" panose="020F0502020204030204" pitchFamily="34" charset="0"/>
              </a:rPr>
              <a:t>They are used in control room environments where it is faster than a mouse to navigate through process screens and is more robust than a mouse.</a:t>
            </a:r>
          </a:p>
          <a:p>
            <a:pPr marL="285750" indent="-285750">
              <a:buClr>
                <a:srgbClr val="00B050"/>
              </a:buClr>
              <a:buFont typeface="Wingdings 3" panose="05040102010807070707" pitchFamily="18" charset="2"/>
              <a:buChar char=""/>
            </a:pPr>
            <a:r>
              <a:rPr lang="en-US" sz="1600" b="1" dirty="0" smtClean="0">
                <a:latin typeface="Calibri" panose="020F0502020204030204" pitchFamily="34" charset="0"/>
              </a:rPr>
              <a:t>Advantages – </a:t>
            </a:r>
            <a:r>
              <a:rPr lang="en-US" sz="1600" dirty="0" smtClean="0">
                <a:latin typeface="Calibri" panose="020F0502020204030204" pitchFamily="34" charset="0"/>
              </a:rPr>
              <a:t>They do not need the same fine control as a mouse.</a:t>
            </a:r>
          </a:p>
          <a:p>
            <a:pPr marL="285750" indent="-285750">
              <a:buClr>
                <a:srgbClr val="00B050"/>
              </a:buClr>
              <a:buFont typeface="Wingdings 3" panose="05040102010807070707" pitchFamily="18" charset="2"/>
              <a:buChar char=""/>
            </a:pPr>
            <a:r>
              <a:rPr lang="en-US" sz="1600" dirty="0" smtClean="0">
                <a:latin typeface="Calibri" panose="020F0502020204030204" pitchFamily="34" charset="0"/>
              </a:rPr>
              <a:t>People with limited hand/wrist movement find it easier than a mouse.</a:t>
            </a:r>
          </a:p>
          <a:p>
            <a:pPr marL="285750" indent="-285750">
              <a:buClr>
                <a:srgbClr val="00B050"/>
              </a:buClr>
              <a:buFont typeface="Wingdings 3" panose="05040102010807070707" pitchFamily="18" charset="2"/>
              <a:buChar char=""/>
            </a:pPr>
            <a:r>
              <a:rPr lang="en-US" sz="1600" dirty="0" smtClean="0">
                <a:latin typeface="Calibri" panose="020F0502020204030204" pitchFamily="34" charset="0"/>
              </a:rPr>
              <a:t>They take up less desk space than a mouse because they are stationary.</a:t>
            </a:r>
          </a:p>
          <a:p>
            <a:pPr marL="285750" indent="-285750">
              <a:buClr>
                <a:srgbClr val="00B050"/>
              </a:buClr>
              <a:buFont typeface="Wingdings 3" panose="05040102010807070707" pitchFamily="18" charset="2"/>
              <a:buChar char=""/>
            </a:pPr>
            <a:r>
              <a:rPr lang="en-US" sz="1600" b="1" dirty="0" smtClean="0">
                <a:latin typeface="Calibri" panose="020F0502020204030204" pitchFamily="34" charset="0"/>
              </a:rPr>
              <a:t>Disadvantages</a:t>
            </a:r>
            <a:r>
              <a:rPr lang="en-US" sz="1600" dirty="0" smtClean="0">
                <a:latin typeface="Calibri" panose="020F0502020204030204" pitchFamily="34" charset="0"/>
              </a:rPr>
              <a:t> – They are not supplied with the computer as standard so they are more expensive.</a:t>
            </a:r>
          </a:p>
          <a:p>
            <a:pPr marL="285750" indent="-285750">
              <a:buClr>
                <a:srgbClr val="00B050"/>
              </a:buClr>
              <a:buFont typeface="Wingdings 3" panose="05040102010807070707" pitchFamily="18" charset="2"/>
              <a:buChar char=""/>
            </a:pPr>
            <a:r>
              <a:rPr lang="en-US" sz="1600" dirty="0" smtClean="0">
                <a:latin typeface="Calibri" panose="020F0502020204030204" pitchFamily="34" charset="0"/>
              </a:rPr>
              <a:t>Users may need training since they are not standard.</a:t>
            </a:r>
            <a:endParaRPr lang="en-GB" sz="1600" dirty="0" smtClean="0">
              <a:latin typeface="Calibri" panose="020F0502020204030204" pitchFamily="34" charset="0"/>
            </a:endParaRPr>
          </a:p>
        </p:txBody>
      </p:sp>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7499" t="3800" r="4029" b="4851"/>
          <a:stretch/>
        </p:blipFill>
        <p:spPr>
          <a:xfrm>
            <a:off x="899592" y="5424044"/>
            <a:ext cx="1368152" cy="1166953"/>
          </a:xfrm>
          <a:prstGeom prst="rect">
            <a:avLst/>
          </a:prstGeom>
          <a:effectLst>
            <a:outerShdw blurRad="152400" dist="38100" dir="2700000" sx="105000" sy="105000" algn="tl" rotWithShape="0">
              <a:prstClr val="black">
                <a:alpha val="40000"/>
              </a:prstClr>
            </a:outerShdw>
          </a:effectLst>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3009" t="1701" r="2184" b="1701"/>
          <a:stretch/>
        </p:blipFill>
        <p:spPr>
          <a:xfrm>
            <a:off x="2679217" y="5424044"/>
            <a:ext cx="1458691" cy="1166953"/>
          </a:xfrm>
          <a:prstGeom prst="rect">
            <a:avLst/>
          </a:prstGeom>
          <a:effectLst>
            <a:outerShdw blurRad="152400" dist="38100" dir="2700000" sx="105000" sy="105000" algn="tl" rotWithShape="0">
              <a:prstClr val="black">
                <a:alpha val="40000"/>
              </a:prstClr>
            </a:outerShdw>
          </a:effectLst>
        </p:spPr>
      </p:pic>
      <p:pic>
        <p:nvPicPr>
          <p:cNvPr id="7" name="Picture 6"/>
          <p:cNvPicPr>
            <a:picLocks noChangeAspect="1"/>
          </p:cNvPicPr>
          <p:nvPr/>
        </p:nvPicPr>
        <p:blipFill rotWithShape="1">
          <a:blip r:embed="rId7" cstate="print">
            <a:extLst>
              <a:ext uri="{28A0092B-C50C-407E-A947-70E740481C1C}">
                <a14:useLocalDpi xmlns:a14="http://schemas.microsoft.com/office/drawing/2010/main" val="0"/>
              </a:ext>
            </a:extLst>
          </a:blip>
          <a:srcRect l="9129" t="11171" r="12858"/>
          <a:stretch/>
        </p:blipFill>
        <p:spPr>
          <a:xfrm>
            <a:off x="4497355" y="5424045"/>
            <a:ext cx="1730829" cy="1181710"/>
          </a:xfrm>
          <a:prstGeom prst="rect">
            <a:avLst/>
          </a:prstGeom>
          <a:effectLst>
            <a:outerShdw blurRad="152400" dist="38100" dir="2700000" sx="105000" sy="105000" algn="tl" rotWithShape="0">
              <a:prstClr val="black">
                <a:alpha val="40000"/>
              </a:prstClr>
            </a:outerShdw>
          </a:effectLst>
        </p:spPr>
      </p:pic>
    </p:spTree>
    <p:extLst>
      <p:ext uri="{BB962C8B-B14F-4D97-AF65-F5344CB8AC3E}">
        <p14:creationId xmlns:p14="http://schemas.microsoft.com/office/powerpoint/2010/main" val="4105552507"/>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074" name="Title 1"/>
          <p:cNvSpPr>
            <a:spLocks noGrp="1"/>
          </p:cNvSpPr>
          <p:nvPr>
            <p:ph type="title"/>
          </p:nvPr>
        </p:nvSpPr>
        <p:spPr>
          <a:xfrm>
            <a:off x="107504" y="44624"/>
            <a:ext cx="7416824" cy="625434"/>
          </a:xfrm>
        </p:spPr>
        <p:txBody>
          <a:bodyPr>
            <a:noAutofit/>
          </a:bodyPr>
          <a:lstStyle/>
          <a:p>
            <a:r>
              <a:rPr lang="en-GB" sz="4000" dirty="0"/>
              <a:t>2.1 – Input Devices</a:t>
            </a:r>
            <a:endParaRPr lang="en-GB" sz="40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3795895437"/>
              </p:ext>
            </p:extLst>
          </p:nvPr>
        </p:nvGraphicFramePr>
        <p:xfrm>
          <a:off x="6804248" y="1674315"/>
          <a:ext cx="1979910" cy="4813660"/>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979910"/>
              </a:tblGrid>
              <a:tr h="386533">
                <a:tc>
                  <a:txBody>
                    <a:bodyPr/>
                    <a:lstStyle/>
                    <a:p>
                      <a:pPr>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427127">
                <a:tc>
                  <a:txBody>
                    <a:bodyPr/>
                    <a:lstStyle/>
                    <a:p>
                      <a:pPr marL="177800" indent="-177800" algn="l">
                        <a:spcAft>
                          <a:spcPts val="600"/>
                        </a:spcAft>
                        <a:buFontTx/>
                        <a:buBlip>
                          <a:blip r:embed="rId4"/>
                        </a:buBlip>
                      </a:pPr>
                      <a:r>
                        <a:rPr lang="en-GB" sz="1500" baseline="0" dirty="0" smtClean="0">
                          <a:solidFill>
                            <a:srgbClr val="FF0000"/>
                          </a:solidFill>
                          <a:effectLst/>
                          <a:latin typeface="Arial" pitchFamily="34" charset="0"/>
                          <a:ea typeface="Times New Roman"/>
                          <a:cs typeface="Arial" pitchFamily="34" charset="0"/>
                        </a:rPr>
                        <a:t>Difficult to play TV games with</a:t>
                      </a:r>
                    </a:p>
                    <a:p>
                      <a:pPr marL="177800" indent="-177800" algn="l">
                        <a:spcAft>
                          <a:spcPts val="600"/>
                        </a:spcAft>
                        <a:buFontTx/>
                        <a:buBlip>
                          <a:blip r:embed="rId4"/>
                        </a:buBlip>
                      </a:pPr>
                      <a:r>
                        <a:rPr lang="en-GB" sz="1500" baseline="0" dirty="0" smtClean="0">
                          <a:solidFill>
                            <a:schemeClr val="tx1"/>
                          </a:solidFill>
                          <a:effectLst/>
                          <a:latin typeface="Arial" pitchFamily="34" charset="0"/>
                          <a:ea typeface="Times New Roman"/>
                          <a:cs typeface="Arial" pitchFamily="34" charset="0"/>
                        </a:rPr>
                        <a:t>Requires batteries</a:t>
                      </a:r>
                    </a:p>
                    <a:p>
                      <a:pPr marL="177800" indent="-177800" algn="l">
                        <a:spcAft>
                          <a:spcPts val="600"/>
                        </a:spcAft>
                        <a:buFontTx/>
                        <a:buBlip>
                          <a:blip r:embed="rId4"/>
                        </a:buBlip>
                      </a:pPr>
                      <a:r>
                        <a:rPr lang="en-GB" sz="1500" baseline="0" dirty="0" smtClean="0">
                          <a:solidFill>
                            <a:srgbClr val="FF0000"/>
                          </a:solidFill>
                          <a:effectLst/>
                          <a:latin typeface="Arial" pitchFamily="34" charset="0"/>
                          <a:ea typeface="Times New Roman"/>
                          <a:cs typeface="Arial" pitchFamily="34" charset="0"/>
                        </a:rPr>
                        <a:t>Can easily get lost down the back of the sofa.</a:t>
                      </a:r>
                    </a:p>
                    <a:p>
                      <a:pPr marL="177800" indent="-177800" algn="l">
                        <a:spcAft>
                          <a:spcPts val="600"/>
                        </a:spcAft>
                        <a:buFontTx/>
                        <a:buBlip>
                          <a:blip r:embed="rId4"/>
                        </a:buBlip>
                      </a:pPr>
                      <a:r>
                        <a:rPr lang="en-GB" sz="1500" baseline="0" dirty="0" smtClean="0">
                          <a:solidFill>
                            <a:schemeClr val="tx1"/>
                          </a:solidFill>
                          <a:effectLst/>
                          <a:latin typeface="Arial" pitchFamily="34" charset="0"/>
                          <a:ea typeface="Times New Roman"/>
                          <a:cs typeface="Arial" pitchFamily="34" charset="0"/>
                        </a:rPr>
                        <a:t>Notice that industrial ones are all yellow. Why?</a:t>
                      </a:r>
                    </a:p>
                    <a:p>
                      <a:pPr marL="177800" indent="-177800" algn="l">
                        <a:spcAft>
                          <a:spcPts val="600"/>
                        </a:spcAft>
                        <a:buFontTx/>
                        <a:buBlip>
                          <a:blip r:embed="rId4"/>
                        </a:buBlip>
                      </a:pPr>
                      <a:r>
                        <a:rPr lang="en-GB" sz="1500" baseline="0" dirty="0" smtClean="0">
                          <a:solidFill>
                            <a:srgbClr val="FF0000"/>
                          </a:solidFill>
                          <a:effectLst/>
                          <a:latin typeface="Arial" pitchFamily="34" charset="0"/>
                          <a:ea typeface="Times New Roman"/>
                          <a:cs typeface="Arial" pitchFamily="34" charset="0"/>
                        </a:rPr>
                        <a:t>Is there an App for that?</a:t>
                      </a:r>
                    </a:p>
                    <a:p>
                      <a:pPr marL="177800" indent="-177800" algn="l">
                        <a:spcAft>
                          <a:spcPts val="600"/>
                        </a:spcAft>
                        <a:buFontTx/>
                        <a:buBlip>
                          <a:blip r:embed="rId4"/>
                        </a:buBlip>
                      </a:pPr>
                      <a:r>
                        <a:rPr lang="en-GB" sz="1500" baseline="0" dirty="0" smtClean="0">
                          <a:solidFill>
                            <a:schemeClr val="tx1"/>
                          </a:solidFill>
                          <a:effectLst/>
                          <a:latin typeface="Arial" pitchFamily="34" charset="0"/>
                          <a:ea typeface="Times New Roman"/>
                          <a:cs typeface="Arial" pitchFamily="34" charset="0"/>
                        </a:rPr>
                        <a:t>After a while the buttons wear down.</a:t>
                      </a:r>
                    </a:p>
                    <a:p>
                      <a:pPr marL="177800" indent="-177800" algn="l">
                        <a:spcAft>
                          <a:spcPts val="600"/>
                        </a:spcAft>
                        <a:buFontTx/>
                        <a:buBlip>
                          <a:blip r:embed="rId4"/>
                        </a:buBlip>
                      </a:pPr>
                      <a:r>
                        <a:rPr lang="en-US" sz="1500" baseline="0" smtClean="0">
                          <a:solidFill>
                            <a:schemeClr val="tx1"/>
                          </a:solidFill>
                          <a:effectLst/>
                          <a:latin typeface="Arial" pitchFamily="34" charset="0"/>
                          <a:ea typeface="Times New Roman"/>
                          <a:cs typeface="Arial" pitchFamily="34" charset="0"/>
                        </a:rPr>
                        <a:t>Count how </a:t>
                      </a:r>
                      <a:r>
                        <a:rPr lang="en-US" sz="1500" baseline="0" dirty="0" smtClean="0">
                          <a:solidFill>
                            <a:schemeClr val="tx1"/>
                          </a:solidFill>
                          <a:effectLst/>
                          <a:latin typeface="Arial" pitchFamily="34" charset="0"/>
                          <a:ea typeface="Times New Roman"/>
                          <a:cs typeface="Arial" pitchFamily="34" charset="0"/>
                        </a:rPr>
                        <a:t>many remotes do you have in your sitting room.</a:t>
                      </a:r>
                      <a:endParaRPr lang="en-GB" sz="1500" dirty="0" smtClean="0">
                        <a:solidFill>
                          <a:schemeClr val="tx1"/>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991194" y="1700808"/>
            <a:ext cx="1638116" cy="365447"/>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GB" sz="2000" b="1" dirty="0" smtClean="0"/>
              <a:t>2.1</a:t>
            </a:r>
            <a:r>
              <a:rPr lang="en-GB" sz="2000" dirty="0" smtClean="0"/>
              <a:t> – </a:t>
            </a:r>
            <a:r>
              <a:rPr lang="en-GB" sz="2000" b="1" dirty="0" smtClean="0"/>
              <a:t>Input Devices – Remote Controls</a:t>
            </a:r>
            <a:endParaRPr lang="en-ZA" sz="2000" b="1" dirty="0">
              <a:latin typeface="Calibri" pitchFamily="34" charset="0"/>
              <a:ea typeface="Calibri" pitchFamily="34" charset="0"/>
              <a:cs typeface="Calibri" pitchFamily="34" charset="0"/>
            </a:endParaRPr>
          </a:p>
        </p:txBody>
      </p:sp>
      <p:sp>
        <p:nvSpPr>
          <p:cNvPr id="8" name="Rectangle 7"/>
          <p:cNvSpPr/>
          <p:nvPr/>
        </p:nvSpPr>
        <p:spPr>
          <a:xfrm>
            <a:off x="323850" y="1668864"/>
            <a:ext cx="6408390" cy="3785652"/>
          </a:xfrm>
          <a:prstGeom prst="rect">
            <a:avLst/>
          </a:prstGeom>
        </p:spPr>
        <p:txBody>
          <a:bodyPr wrap="square">
            <a:spAutoFit/>
          </a:bodyPr>
          <a:lstStyle/>
          <a:p>
            <a:pPr marL="285750" indent="-285750">
              <a:buClr>
                <a:srgbClr val="00B050"/>
              </a:buClr>
              <a:buFont typeface="Wingdings 3" panose="05040102010807070707" pitchFamily="18" charset="2"/>
              <a:buChar char=""/>
            </a:pPr>
            <a:r>
              <a:rPr lang="en-US" sz="1600" dirty="0" smtClean="0">
                <a:latin typeface="Calibri" panose="020F0502020204030204" pitchFamily="34" charset="0"/>
              </a:rPr>
              <a:t>A</a:t>
            </a:r>
            <a:r>
              <a:rPr lang="en-US" sz="1600" b="1" dirty="0" smtClean="0">
                <a:latin typeface="Calibri" panose="020F0502020204030204" pitchFamily="34" charset="0"/>
              </a:rPr>
              <a:t> Remote Control </a:t>
            </a:r>
            <a:r>
              <a:rPr lang="en-US" sz="1600" dirty="0" smtClean="0">
                <a:latin typeface="Calibri" panose="020F0502020204030204" pitchFamily="34" charset="0"/>
              </a:rPr>
              <a:t>is used to control the operation of other devices remotely by using infra red signals. The buttons are used to select options (such as TV stations, sound levels on a hifi, timings on a DVD recorder etc</a:t>
            </a:r>
            <a:r>
              <a:rPr lang="en-US" sz="1600" dirty="0">
                <a:latin typeface="Calibri" panose="020F0502020204030204" pitchFamily="34" charset="0"/>
              </a:rPr>
              <a:t>.</a:t>
            </a:r>
            <a:r>
              <a:rPr lang="en-US" sz="1600" dirty="0" smtClean="0">
                <a:latin typeface="Calibri" panose="020F0502020204030204" pitchFamily="34" charset="0"/>
              </a:rPr>
              <a:t>) </a:t>
            </a:r>
          </a:p>
          <a:p>
            <a:pPr marL="285750" indent="-285750">
              <a:buClr>
                <a:srgbClr val="00B050"/>
              </a:buClr>
              <a:buFont typeface="Wingdings 3" panose="05040102010807070707" pitchFamily="18" charset="2"/>
              <a:buChar char=""/>
            </a:pPr>
            <a:r>
              <a:rPr lang="en-US" sz="1600" b="1" dirty="0" smtClean="0">
                <a:latin typeface="Calibri" panose="020F0502020204030204" pitchFamily="34" charset="0"/>
              </a:rPr>
              <a:t>Uses – </a:t>
            </a:r>
            <a:r>
              <a:rPr lang="en-US" sz="1600" dirty="0" smtClean="0">
                <a:latin typeface="Calibri" panose="020F0502020204030204" pitchFamily="34" charset="0"/>
              </a:rPr>
              <a:t>Most home entertainment devices such as a TV, Satellite and DVD, Hifi etc. all have remotes.</a:t>
            </a:r>
          </a:p>
          <a:p>
            <a:pPr marL="285750" indent="-285750">
              <a:buClr>
                <a:srgbClr val="00B050"/>
              </a:buClr>
              <a:buFont typeface="Wingdings 3" panose="05040102010807070707" pitchFamily="18" charset="2"/>
              <a:buChar char=""/>
            </a:pPr>
            <a:r>
              <a:rPr lang="en-US" sz="1600" dirty="0" smtClean="0">
                <a:latin typeface="Calibri" panose="020F0502020204030204" pitchFamily="34" charset="0"/>
              </a:rPr>
              <a:t>They are used in industrial applications to remotely control processes, stop and start machinery etc.</a:t>
            </a:r>
          </a:p>
          <a:p>
            <a:pPr marL="285750" indent="-285750">
              <a:buClr>
                <a:srgbClr val="00B050"/>
              </a:buClr>
              <a:buFont typeface="Wingdings 3" panose="05040102010807070707" pitchFamily="18" charset="2"/>
              <a:buChar char=""/>
            </a:pPr>
            <a:r>
              <a:rPr lang="en-US" sz="1600" b="1" dirty="0" smtClean="0">
                <a:latin typeface="Calibri" panose="020F0502020204030204" pitchFamily="34" charset="0"/>
              </a:rPr>
              <a:t>Advantages – </a:t>
            </a:r>
            <a:r>
              <a:rPr lang="en-US" sz="1600" dirty="0" smtClean="0">
                <a:latin typeface="Calibri" panose="020F0502020204030204" pitchFamily="34" charset="0"/>
              </a:rPr>
              <a:t>They can operate devices from a distance, which is useful for people with disabilities.</a:t>
            </a:r>
          </a:p>
          <a:p>
            <a:pPr marL="285750" indent="-285750">
              <a:buClr>
                <a:srgbClr val="00B050"/>
              </a:buClr>
              <a:buFont typeface="Wingdings 3" panose="05040102010807070707" pitchFamily="18" charset="2"/>
              <a:buChar char=""/>
            </a:pPr>
            <a:r>
              <a:rPr lang="en-US" sz="1600" dirty="0" smtClean="0">
                <a:latin typeface="Calibri" panose="020F0502020204030204" pitchFamily="34" charset="0"/>
              </a:rPr>
              <a:t>Some hazardous chemical processes need remote to operate from a distance because of the danger.</a:t>
            </a:r>
          </a:p>
          <a:p>
            <a:pPr marL="285750" indent="-285750">
              <a:buClr>
                <a:srgbClr val="00B050"/>
              </a:buClr>
              <a:buFont typeface="Wingdings 3" panose="05040102010807070707" pitchFamily="18" charset="2"/>
              <a:buChar char=""/>
            </a:pPr>
            <a:r>
              <a:rPr lang="en-US" sz="1600" b="1" dirty="0" smtClean="0">
                <a:latin typeface="Calibri" panose="020F0502020204030204" pitchFamily="34" charset="0"/>
              </a:rPr>
              <a:t>Disadvantages</a:t>
            </a:r>
            <a:r>
              <a:rPr lang="en-US" sz="1600" dirty="0" smtClean="0">
                <a:latin typeface="Calibri" panose="020F0502020204030204" pitchFamily="34" charset="0"/>
              </a:rPr>
              <a:t> – People with limited hand/wrist movement can find them hard to use.</a:t>
            </a:r>
          </a:p>
          <a:p>
            <a:pPr marL="285750" indent="-285750">
              <a:buClr>
                <a:srgbClr val="00B050"/>
              </a:buClr>
              <a:buFont typeface="Wingdings 3" panose="05040102010807070707" pitchFamily="18" charset="2"/>
              <a:buChar char=""/>
            </a:pPr>
            <a:r>
              <a:rPr lang="en-US" sz="1600" dirty="0" smtClean="0">
                <a:latin typeface="Calibri" panose="020F0502020204030204" pitchFamily="34" charset="0"/>
              </a:rPr>
              <a:t>The signal between the remote and the device can be easily blocked.</a:t>
            </a:r>
            <a:endParaRPr lang="en-GB" sz="1600" dirty="0" smtClean="0">
              <a:latin typeface="Calibri" panose="020F0502020204030204" pitchFamily="34" charset="0"/>
            </a:endParaRPr>
          </a:p>
        </p:txBody>
      </p:sp>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l="19682" t="10875" r="21999" b="8032"/>
          <a:stretch/>
        </p:blipFill>
        <p:spPr>
          <a:xfrm>
            <a:off x="611560" y="5445223"/>
            <a:ext cx="1003467" cy="1152129"/>
          </a:xfrm>
          <a:prstGeom prst="rect">
            <a:avLst/>
          </a:prstGeom>
          <a:effectLst>
            <a:outerShdw blurRad="152400" dist="38100" dir="2700000" sx="105000" sy="105000" algn="tl" rotWithShape="0">
              <a:prstClr val="black">
                <a:alpha val="40000"/>
              </a:prstClr>
            </a:outerShdw>
          </a:effectLst>
        </p:spPr>
      </p:pic>
      <p:pic>
        <p:nvPicPr>
          <p:cNvPr id="3" name="Picture 2"/>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3000" b="99667" l="16667" r="100000"/>
                    </a14:imgEffect>
                  </a14:imgLayer>
                </a14:imgProps>
              </a:ext>
              <a:ext uri="{28A0092B-C50C-407E-A947-70E740481C1C}">
                <a14:useLocalDpi xmlns:a14="http://schemas.microsoft.com/office/drawing/2010/main" val="0"/>
              </a:ext>
            </a:extLst>
          </a:blip>
          <a:srcRect l="17240"/>
          <a:stretch/>
        </p:blipFill>
        <p:spPr>
          <a:xfrm>
            <a:off x="1955256" y="5436689"/>
            <a:ext cx="960560" cy="1160663"/>
          </a:xfrm>
          <a:prstGeom prst="rect">
            <a:avLst/>
          </a:prstGeom>
          <a:effectLst>
            <a:outerShdw blurRad="152400" dist="38100" dir="2700000" sx="105000" sy="105000" algn="tl" rotWithShape="0">
              <a:prstClr val="black">
                <a:alpha val="40000"/>
              </a:prstClr>
            </a:outerShdw>
          </a:effectLst>
        </p:spPr>
      </p:pic>
      <p:pic>
        <p:nvPicPr>
          <p:cNvPr id="4" name="Picture 3"/>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l="-2983" t="7198" r="11812" b="7488"/>
          <a:stretch/>
        </p:blipFill>
        <p:spPr>
          <a:xfrm>
            <a:off x="3167627" y="5445224"/>
            <a:ext cx="1548389" cy="1142836"/>
          </a:xfrm>
          <a:prstGeom prst="rect">
            <a:avLst/>
          </a:prstGeom>
          <a:effectLst>
            <a:outerShdw blurRad="152400" dist="38100" dir="2700000" sx="105000" sy="105000" algn="tl" rotWithShape="0">
              <a:prstClr val="black">
                <a:alpha val="40000"/>
              </a:prstClr>
            </a:outerShdw>
          </a:effectLst>
        </p:spPr>
      </p:pic>
      <p:pic>
        <p:nvPicPr>
          <p:cNvPr id="9" name="Picture 8"/>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0" b="100000" l="11544" r="92349"/>
                    </a14:imgEffect>
                  </a14:imgLayer>
                </a14:imgProps>
              </a:ext>
              <a:ext uri="{28A0092B-C50C-407E-A947-70E740481C1C}">
                <a14:useLocalDpi xmlns:a14="http://schemas.microsoft.com/office/drawing/2010/main" val="0"/>
              </a:ext>
            </a:extLst>
          </a:blip>
          <a:srcRect l="10425" r="7380"/>
          <a:stretch/>
        </p:blipFill>
        <p:spPr>
          <a:xfrm>
            <a:off x="5187643" y="5436689"/>
            <a:ext cx="1184557" cy="1160663"/>
          </a:xfrm>
          <a:prstGeom prst="rect">
            <a:avLst/>
          </a:prstGeom>
          <a:effectLst>
            <a:outerShdw blurRad="152400" dist="38100" dir="2700000" sx="105000" sy="105000" algn="tl" rotWithShape="0">
              <a:prstClr val="black">
                <a:alpha val="40000"/>
              </a:prstClr>
            </a:outerShdw>
          </a:effectLst>
        </p:spPr>
      </p:pic>
    </p:spTree>
    <p:extLst>
      <p:ext uri="{BB962C8B-B14F-4D97-AF65-F5344CB8AC3E}">
        <p14:creationId xmlns:p14="http://schemas.microsoft.com/office/powerpoint/2010/main" val="3781635120"/>
      </p:ext>
    </p:extLst>
  </p:cSld>
  <p:clrMapOvr>
    <a:overrideClrMapping bg1="lt1" tx1="dk1" bg2="lt2" tx2="dk2" accent1="accent1" accent2="accent2" accent3="accent3" accent4="accent4" accent5="accent5" accent6="accent6" hlink="hlink" folHlink="folHlink"/>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44624"/>
            <a:ext cx="7416824" cy="625434"/>
          </a:xfrm>
        </p:spPr>
        <p:txBody>
          <a:bodyPr>
            <a:noAutofit/>
          </a:bodyPr>
          <a:lstStyle/>
          <a:p>
            <a:r>
              <a:rPr lang="en-GB" sz="4000" dirty="0"/>
              <a:t>2.1 – Input Devices</a:t>
            </a:r>
            <a:endParaRPr lang="en-GB" sz="40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562893196"/>
              </p:ext>
            </p:extLst>
          </p:nvPr>
        </p:nvGraphicFramePr>
        <p:xfrm>
          <a:off x="6991194" y="1674315"/>
          <a:ext cx="1792964" cy="4813660"/>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792964"/>
              </a:tblGrid>
              <a:tr h="386533">
                <a:tc>
                  <a:txBody>
                    <a:bodyPr/>
                    <a:lstStyle/>
                    <a:p>
                      <a:pPr>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427127">
                <a:tc>
                  <a:txBody>
                    <a:bodyPr/>
                    <a:lstStyle/>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Useful for flight controls</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Has a full 360 degree tilt and swivel.</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Can be removed from the desk.</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Difference between left and right handed.</a:t>
                      </a:r>
                    </a:p>
                    <a:p>
                      <a:pPr marL="177800" indent="-177800" algn="l">
                        <a:spcAft>
                          <a:spcPts val="600"/>
                        </a:spcAft>
                        <a:buFontTx/>
                        <a:buBlip>
                          <a:blip r:embed="rId3"/>
                        </a:buBlip>
                      </a:pPr>
                      <a:r>
                        <a:rPr lang="en-GB" sz="1500" baseline="0" dirty="0" err="1" smtClean="0">
                          <a:solidFill>
                            <a:srgbClr val="FF0000"/>
                          </a:solidFill>
                          <a:effectLst/>
                          <a:latin typeface="Arial" pitchFamily="34" charset="0"/>
                          <a:ea typeface="Times New Roman"/>
                          <a:cs typeface="Arial" pitchFamily="34" charset="0"/>
                        </a:rPr>
                        <a:t>Otften</a:t>
                      </a:r>
                      <a:r>
                        <a:rPr lang="en-GB" sz="1500" baseline="0" dirty="0" smtClean="0">
                          <a:solidFill>
                            <a:srgbClr val="FF0000"/>
                          </a:solidFill>
                          <a:effectLst/>
                          <a:latin typeface="Arial" pitchFamily="34" charset="0"/>
                          <a:ea typeface="Times New Roman"/>
                          <a:cs typeface="Arial" pitchFamily="34" charset="0"/>
                        </a:rPr>
                        <a:t> used with secondary device or stick.</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Use of Yaw, Pitch and Roll.</a:t>
                      </a:r>
                      <a:endParaRPr lang="en-GB" sz="1500" dirty="0" smtClean="0">
                        <a:solidFill>
                          <a:schemeClr val="tx1"/>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092280" y="1700808"/>
            <a:ext cx="1638116" cy="365447"/>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GB" sz="2000" b="1" dirty="0" smtClean="0"/>
              <a:t>2.1</a:t>
            </a:r>
            <a:r>
              <a:rPr lang="en-GB" sz="2000" dirty="0" smtClean="0"/>
              <a:t> – </a:t>
            </a:r>
            <a:r>
              <a:rPr lang="en-GB" sz="2000" b="1" dirty="0" smtClean="0"/>
              <a:t>Input Devices </a:t>
            </a:r>
            <a:r>
              <a:rPr lang="en-GB" sz="2000" b="1" smtClean="0"/>
              <a:t>– Joysticks</a:t>
            </a:r>
            <a:endParaRPr lang="en-ZA" sz="2000" b="1" dirty="0">
              <a:latin typeface="Calibri" pitchFamily="34" charset="0"/>
              <a:ea typeface="Calibri" pitchFamily="34" charset="0"/>
              <a:cs typeface="Calibri" pitchFamily="34" charset="0"/>
            </a:endParaRPr>
          </a:p>
        </p:txBody>
      </p:sp>
      <p:sp>
        <p:nvSpPr>
          <p:cNvPr id="8" name="Rectangle 7"/>
          <p:cNvSpPr/>
          <p:nvPr/>
        </p:nvSpPr>
        <p:spPr>
          <a:xfrm>
            <a:off x="323850" y="1668864"/>
            <a:ext cx="6552406" cy="3593291"/>
          </a:xfrm>
          <a:prstGeom prst="rect">
            <a:avLst/>
          </a:prstGeom>
        </p:spPr>
        <p:txBody>
          <a:bodyPr wrap="square">
            <a:spAutoFit/>
          </a:bodyPr>
          <a:lstStyle/>
          <a:p>
            <a:pPr marL="285750" indent="-285750">
              <a:buClr>
                <a:srgbClr val="00B050"/>
              </a:buClr>
              <a:buFont typeface="Wingdings 3" panose="05040102010807070707" pitchFamily="18" charset="2"/>
              <a:buChar char=""/>
            </a:pPr>
            <a:r>
              <a:rPr lang="en-US" sz="1750" b="1" dirty="0" smtClean="0">
                <a:latin typeface="Calibri" panose="020F0502020204030204" pitchFamily="34" charset="0"/>
              </a:rPr>
              <a:t>Joysticks </a:t>
            </a:r>
            <a:r>
              <a:rPr lang="en-US" sz="1750" dirty="0" smtClean="0">
                <a:latin typeface="Calibri" panose="020F0502020204030204" pitchFamily="34" charset="0"/>
              </a:rPr>
              <a:t>have similar functionality to mice and Trackerballs. By gripping the stick, a pointer on the screen can be controlled and buttons are used to make selections. Often they have another button on the top that is used for gaming purposes e.g. to fire a weapon. </a:t>
            </a:r>
          </a:p>
          <a:p>
            <a:pPr marL="285750" indent="-285750">
              <a:buClr>
                <a:srgbClr val="00B050"/>
              </a:buClr>
              <a:buFont typeface="Wingdings 3" panose="05040102010807070707" pitchFamily="18" charset="2"/>
              <a:buChar char=""/>
            </a:pPr>
            <a:r>
              <a:rPr lang="en-US" sz="1750" b="1" dirty="0" smtClean="0">
                <a:latin typeface="Calibri" panose="020F0502020204030204" pitchFamily="34" charset="0"/>
              </a:rPr>
              <a:t>Uses – </a:t>
            </a:r>
            <a:r>
              <a:rPr lang="en-US" sz="1750" dirty="0" smtClean="0">
                <a:latin typeface="Calibri" panose="020F0502020204030204" pitchFamily="34" charset="0"/>
              </a:rPr>
              <a:t>Video/Computer Gaming are usually controlled by a joystick</a:t>
            </a:r>
          </a:p>
          <a:p>
            <a:pPr marL="285750" indent="-285750">
              <a:buClr>
                <a:srgbClr val="00B050"/>
              </a:buClr>
              <a:buFont typeface="Wingdings 3" panose="05040102010807070707" pitchFamily="18" charset="2"/>
              <a:buChar char=""/>
            </a:pPr>
            <a:r>
              <a:rPr lang="en-US" sz="1750" dirty="0" smtClean="0">
                <a:latin typeface="Calibri" panose="020F0502020204030204" pitchFamily="34" charset="0"/>
              </a:rPr>
              <a:t>They are used for </a:t>
            </a:r>
            <a:r>
              <a:rPr lang="en-US" sz="1750" b="1" dirty="0" smtClean="0">
                <a:latin typeface="Calibri" panose="020F0502020204030204" pitchFamily="34" charset="0"/>
              </a:rPr>
              <a:t>simulators,</a:t>
            </a:r>
            <a:r>
              <a:rPr lang="en-US" sz="1750" dirty="0" smtClean="0">
                <a:latin typeface="Calibri" panose="020F0502020204030204" pitchFamily="34" charset="0"/>
              </a:rPr>
              <a:t> such as flight, to mimic actual controls.</a:t>
            </a:r>
          </a:p>
          <a:p>
            <a:pPr marL="285750" indent="-285750">
              <a:buClr>
                <a:srgbClr val="00B050"/>
              </a:buClr>
              <a:buFont typeface="Wingdings 3" panose="05040102010807070707" pitchFamily="18" charset="2"/>
              <a:buChar char=""/>
            </a:pPr>
            <a:r>
              <a:rPr lang="en-US" sz="1750" b="1" dirty="0" smtClean="0">
                <a:latin typeface="Calibri" panose="020F0502020204030204" pitchFamily="34" charset="0"/>
              </a:rPr>
              <a:t>Advantages – </a:t>
            </a:r>
            <a:r>
              <a:rPr lang="en-US" sz="1750" dirty="0" smtClean="0">
                <a:latin typeface="Calibri" panose="020F0502020204030204" pitchFamily="34" charset="0"/>
              </a:rPr>
              <a:t>It is easier to navigate around a screen using a joystick than a keyboard.</a:t>
            </a:r>
          </a:p>
          <a:p>
            <a:pPr marL="285750" indent="-285750">
              <a:buClr>
                <a:srgbClr val="00B050"/>
              </a:buClr>
              <a:buFont typeface="Wingdings 3" panose="05040102010807070707" pitchFamily="18" charset="2"/>
              <a:buChar char=""/>
            </a:pPr>
            <a:r>
              <a:rPr lang="en-US" sz="1750" dirty="0" smtClean="0">
                <a:latin typeface="Calibri" panose="020F0502020204030204" pitchFamily="34" charset="0"/>
              </a:rPr>
              <a:t>Control is in 3 dimensions.</a:t>
            </a:r>
          </a:p>
          <a:p>
            <a:pPr marL="285750" indent="-285750">
              <a:buClr>
                <a:srgbClr val="00B050"/>
              </a:buClr>
              <a:buFont typeface="Wingdings 3" panose="05040102010807070707" pitchFamily="18" charset="2"/>
              <a:buChar char=""/>
            </a:pPr>
            <a:r>
              <a:rPr lang="en-US" sz="1750" b="1" dirty="0" smtClean="0">
                <a:latin typeface="Calibri" panose="020F0502020204030204" pitchFamily="34" charset="0"/>
              </a:rPr>
              <a:t>Disadvantages</a:t>
            </a:r>
            <a:r>
              <a:rPr lang="en-US" sz="1750" dirty="0" smtClean="0">
                <a:latin typeface="Calibri" panose="020F0502020204030204" pitchFamily="34" charset="0"/>
              </a:rPr>
              <a:t> – It is more difficult to control the on-screen pointer with a joystick than with other devices such as  a mouse.</a:t>
            </a:r>
            <a:endParaRPr lang="en-GB" sz="1750" dirty="0" smtClean="0">
              <a:latin typeface="Calibri" panose="020F0502020204030204" pitchFamily="34" charset="0"/>
            </a:endParaRPr>
          </a:p>
        </p:txBody>
      </p:sp>
      <p:pic>
        <p:nvPicPr>
          <p:cNvPr id="2" name="Picture 1"/>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5382" b="92661" l="9439" r="91901"/>
                    </a14:imgEffect>
                  </a14:imgLayer>
                </a14:imgProps>
              </a:ext>
              <a:ext uri="{28A0092B-C50C-407E-A947-70E740481C1C}">
                <a14:useLocalDpi xmlns:a14="http://schemas.microsoft.com/office/drawing/2010/main" val="0"/>
              </a:ext>
            </a:extLst>
          </a:blip>
          <a:srcRect l="9106" t="5505" r="8000" b="7624"/>
          <a:stretch/>
        </p:blipFill>
        <p:spPr>
          <a:xfrm>
            <a:off x="332642" y="5196918"/>
            <a:ext cx="1215022" cy="1328425"/>
          </a:xfrm>
          <a:prstGeom prst="rect">
            <a:avLst/>
          </a:prstGeom>
          <a:effectLst>
            <a:outerShdw blurRad="152400" dist="38100" dir="2700000" sx="105000" sy="105000" algn="tl" rotWithShape="0">
              <a:prstClr val="black">
                <a:alpha val="40000"/>
              </a:prstClr>
            </a:outerShdw>
          </a:effectLst>
        </p:spPr>
      </p:pic>
      <p:pic>
        <p:nvPicPr>
          <p:cNvPr id="3" name="Picture 2"/>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200" b="97400" l="13000" r="87000"/>
                    </a14:imgEffect>
                  </a14:imgLayer>
                </a14:imgProps>
              </a:ext>
              <a:ext uri="{28A0092B-C50C-407E-A947-70E740481C1C}">
                <a14:useLocalDpi xmlns:a14="http://schemas.microsoft.com/office/drawing/2010/main" val="0"/>
              </a:ext>
            </a:extLst>
          </a:blip>
          <a:srcRect l="13324" t="1616" r="13222" b="3129"/>
          <a:stretch/>
        </p:blipFill>
        <p:spPr>
          <a:xfrm>
            <a:off x="1907704" y="5196918"/>
            <a:ext cx="1028686" cy="1296144"/>
          </a:xfrm>
          <a:prstGeom prst="rect">
            <a:avLst/>
          </a:prstGeom>
          <a:effectLst>
            <a:outerShdw blurRad="152400" dist="38100" dir="2700000" sx="105000" sy="105000" algn="tl" rotWithShape="0">
              <a:prstClr val="black">
                <a:alpha val="40000"/>
              </a:prstClr>
            </a:outerShdw>
          </a:effectLst>
        </p:spPr>
      </p:pic>
      <p:pic>
        <p:nvPicPr>
          <p:cNvPr id="4" name="Picture 3"/>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5962" b="84615" l="0" r="100000"/>
                    </a14:imgEffect>
                  </a14:imgLayer>
                </a14:imgProps>
              </a:ext>
              <a:ext uri="{28A0092B-C50C-407E-A947-70E740481C1C}">
                <a14:useLocalDpi xmlns:a14="http://schemas.microsoft.com/office/drawing/2010/main" val="0"/>
              </a:ext>
            </a:extLst>
          </a:blip>
          <a:srcRect t="18017" b="16562"/>
          <a:stretch/>
        </p:blipFill>
        <p:spPr>
          <a:xfrm>
            <a:off x="3131840" y="5227031"/>
            <a:ext cx="1852811" cy="1235917"/>
          </a:xfrm>
          <a:prstGeom prst="rect">
            <a:avLst/>
          </a:prstGeom>
          <a:effectLst>
            <a:outerShdw blurRad="152400" dist="38100" dir="2700000" sx="105000" sy="105000" algn="tl" rotWithShape="0">
              <a:prstClr val="black">
                <a:alpha val="40000"/>
              </a:prstClr>
            </a:outerShdw>
          </a:effectLst>
        </p:spPr>
      </p:pic>
      <p:pic>
        <p:nvPicPr>
          <p:cNvPr id="5" name="Picture 4"/>
          <p:cNvPicPr>
            <a:picLocks noChangeAspect="1"/>
          </p:cNvPicPr>
          <p:nvPr/>
        </p:nvPicPr>
        <p:blipFill rotWithShape="1">
          <a:blip r:embed="rId11" cstate="print">
            <a:extLst>
              <a:ext uri="{28A0092B-C50C-407E-A947-70E740481C1C}">
                <a14:useLocalDpi xmlns:a14="http://schemas.microsoft.com/office/drawing/2010/main" val="0"/>
              </a:ext>
            </a:extLst>
          </a:blip>
          <a:srcRect l="1701" t="1701" r="1701" b="3800"/>
          <a:stretch/>
        </p:blipFill>
        <p:spPr>
          <a:xfrm>
            <a:off x="5148064" y="5157192"/>
            <a:ext cx="1457860" cy="1426168"/>
          </a:xfrm>
          <a:prstGeom prst="rect">
            <a:avLst/>
          </a:prstGeom>
          <a:effectLst>
            <a:outerShdw blurRad="152400" dist="38100" dir="2700000" sx="105000" sy="105000" algn="tl" rotWithShape="0">
              <a:prstClr val="black">
                <a:alpha val="40000"/>
              </a:prstClr>
            </a:outerShdw>
          </a:effectLst>
        </p:spPr>
      </p:pic>
    </p:spTree>
    <p:extLst>
      <p:ext uri="{BB962C8B-B14F-4D97-AF65-F5344CB8AC3E}">
        <p14:creationId xmlns:p14="http://schemas.microsoft.com/office/powerpoint/2010/main" val="72452271"/>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44624"/>
            <a:ext cx="7416824" cy="625434"/>
          </a:xfrm>
        </p:spPr>
        <p:txBody>
          <a:bodyPr>
            <a:noAutofit/>
          </a:bodyPr>
          <a:lstStyle/>
          <a:p>
            <a:r>
              <a:rPr lang="en-GB" sz="4000" dirty="0"/>
              <a:t>2.1 – Input Devices</a:t>
            </a:r>
            <a:endParaRPr lang="en-GB" sz="40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4205415717"/>
              </p:ext>
            </p:extLst>
          </p:nvPr>
        </p:nvGraphicFramePr>
        <p:xfrm>
          <a:off x="6840562" y="1628800"/>
          <a:ext cx="1979910" cy="4958533"/>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979910"/>
              </a:tblGrid>
              <a:tr h="386533">
                <a:tc>
                  <a:txBody>
                    <a:bodyPr/>
                    <a:lstStyle/>
                    <a:p>
                      <a:pPr>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427127">
                <a:tc>
                  <a:txBody>
                    <a:bodyPr/>
                    <a:lstStyle/>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Can use Pinch to zoom in and out.</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No moving parts so they do not get internally dirty.</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More common in modern devices.</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Technology is getting better.</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Sensitivity can be changed for disability access.</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All the tech is underneath so they rarely break.</a:t>
                      </a:r>
                    </a:p>
                    <a:p>
                      <a:pPr marL="177800" indent="-177800" algn="l">
                        <a:spcAft>
                          <a:spcPts val="600"/>
                        </a:spcAft>
                        <a:buFontTx/>
                        <a:buBlip>
                          <a:blip r:embed="rId3"/>
                        </a:buBlip>
                      </a:pPr>
                      <a:r>
                        <a:rPr lang="en-US" sz="1500" dirty="0" smtClean="0">
                          <a:solidFill>
                            <a:srgbClr val="FF0000"/>
                          </a:solidFill>
                          <a:effectLst/>
                          <a:latin typeface="Arial" pitchFamily="34" charset="0"/>
                          <a:ea typeface="Times New Roman"/>
                          <a:cs typeface="Arial" pitchFamily="34" charset="0"/>
                        </a:rPr>
                        <a:t>The bigger they are, the more delicate they are.</a:t>
                      </a:r>
                      <a:endParaRPr lang="en-GB" sz="1500" dirty="0" smtClean="0">
                        <a:solidFill>
                          <a:srgbClr val="FF0000"/>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991194" y="1695401"/>
            <a:ext cx="1638116" cy="365447"/>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GB" sz="2000" b="1" dirty="0" smtClean="0"/>
              <a:t>2.1</a:t>
            </a:r>
            <a:r>
              <a:rPr lang="en-GB" sz="2000" dirty="0" smtClean="0"/>
              <a:t> – </a:t>
            </a:r>
            <a:r>
              <a:rPr lang="en-GB" sz="2000" b="1" dirty="0" smtClean="0"/>
              <a:t>Input Devices – Touch Screens</a:t>
            </a:r>
            <a:endParaRPr lang="en-ZA" sz="2000" b="1" dirty="0">
              <a:latin typeface="Calibri" pitchFamily="34" charset="0"/>
              <a:ea typeface="Calibri" pitchFamily="34" charset="0"/>
              <a:cs typeface="Calibri" pitchFamily="34" charset="0"/>
            </a:endParaRPr>
          </a:p>
        </p:txBody>
      </p:sp>
      <p:sp>
        <p:nvSpPr>
          <p:cNvPr id="8" name="Rectangle 7"/>
          <p:cNvSpPr/>
          <p:nvPr/>
        </p:nvSpPr>
        <p:spPr>
          <a:xfrm>
            <a:off x="323850" y="1668864"/>
            <a:ext cx="6408390" cy="3539430"/>
          </a:xfrm>
          <a:prstGeom prst="rect">
            <a:avLst/>
          </a:prstGeom>
        </p:spPr>
        <p:txBody>
          <a:bodyPr wrap="square">
            <a:spAutoFit/>
          </a:bodyPr>
          <a:lstStyle/>
          <a:p>
            <a:pPr marL="285750" indent="-285750">
              <a:buClr>
                <a:srgbClr val="00B050"/>
              </a:buClr>
              <a:buFont typeface="Wingdings 3" panose="05040102010807070707" pitchFamily="18" charset="2"/>
              <a:buChar char=""/>
            </a:pPr>
            <a:r>
              <a:rPr lang="en-US" sz="1400" b="1" dirty="0" smtClean="0">
                <a:latin typeface="Calibri" panose="020F0502020204030204" pitchFamily="34" charset="0"/>
              </a:rPr>
              <a:t>Touch Screens </a:t>
            </a:r>
            <a:r>
              <a:rPr lang="en-US" sz="1400" dirty="0" smtClean="0">
                <a:latin typeface="Calibri" panose="020F0502020204030204" pitchFamily="34" charset="0"/>
              </a:rPr>
              <a:t>– With this the user can choose an option by simply touching the button/icon on the screen. The selection is automatically made without the need for any pointing device.</a:t>
            </a:r>
          </a:p>
          <a:p>
            <a:pPr marL="285750" indent="-285750">
              <a:buClr>
                <a:srgbClr val="00B050"/>
              </a:buClr>
              <a:buFont typeface="Wingdings 3" panose="05040102010807070707" pitchFamily="18" charset="2"/>
              <a:buChar char=""/>
            </a:pPr>
            <a:r>
              <a:rPr lang="en-US" sz="1400" b="1" dirty="0" smtClean="0">
                <a:latin typeface="Calibri" panose="020F0502020204030204" pitchFamily="34" charset="0"/>
              </a:rPr>
              <a:t>Uses – </a:t>
            </a:r>
            <a:r>
              <a:rPr lang="en-US" sz="1400" dirty="0" smtClean="0">
                <a:latin typeface="Calibri" panose="020F0502020204030204" pitchFamily="34" charset="0"/>
              </a:rPr>
              <a:t>Used for Self-Service tills e.g. ATM’s, Supermarkets, EPOS, Airports or petrol stations, where the user just touches the screen to make a choice like fuel and payment method.</a:t>
            </a:r>
          </a:p>
          <a:p>
            <a:pPr marL="285750" indent="-285750">
              <a:buClr>
                <a:srgbClr val="00B050"/>
              </a:buClr>
              <a:buFont typeface="Wingdings 3" panose="05040102010807070707" pitchFamily="18" charset="2"/>
              <a:buChar char=""/>
            </a:pPr>
            <a:r>
              <a:rPr lang="en-US" sz="1400" dirty="0" smtClean="0">
                <a:latin typeface="Calibri" panose="020F0502020204030204" pitchFamily="34" charset="0"/>
              </a:rPr>
              <a:t>PDA’s, Smart phones, and Sat-</a:t>
            </a:r>
            <a:r>
              <a:rPr lang="en-US" sz="1400" dirty="0" err="1" smtClean="0">
                <a:latin typeface="Calibri" panose="020F0502020204030204" pitchFamily="34" charset="0"/>
              </a:rPr>
              <a:t>Navs</a:t>
            </a:r>
            <a:r>
              <a:rPr lang="en-US" sz="1400" dirty="0" smtClean="0">
                <a:latin typeface="Calibri" panose="020F0502020204030204" pitchFamily="34" charset="0"/>
              </a:rPr>
              <a:t>.</a:t>
            </a:r>
          </a:p>
          <a:p>
            <a:pPr marL="285750" indent="-285750">
              <a:buClr>
                <a:srgbClr val="00B050"/>
              </a:buClr>
              <a:buFont typeface="Wingdings 3" panose="05040102010807070707" pitchFamily="18" charset="2"/>
              <a:buChar char=""/>
            </a:pPr>
            <a:r>
              <a:rPr lang="en-US" sz="1400" dirty="0" smtClean="0">
                <a:latin typeface="Calibri" panose="020F0502020204030204" pitchFamily="34" charset="0"/>
              </a:rPr>
              <a:t>Interactive whiteboards are large touch screens.</a:t>
            </a:r>
          </a:p>
          <a:p>
            <a:pPr marL="285750" indent="-285750">
              <a:buClr>
                <a:srgbClr val="00B050"/>
              </a:buClr>
              <a:buFont typeface="Wingdings 3" panose="05040102010807070707" pitchFamily="18" charset="2"/>
              <a:buChar char=""/>
            </a:pPr>
            <a:r>
              <a:rPr lang="en-US" sz="1400" dirty="0" smtClean="0">
                <a:latin typeface="Calibri" panose="020F0502020204030204" pitchFamily="34" charset="0"/>
              </a:rPr>
              <a:t>Computer based training (CBT) where touch screens are used to select answers.</a:t>
            </a:r>
          </a:p>
          <a:p>
            <a:pPr marL="285750" indent="-285750">
              <a:buClr>
                <a:srgbClr val="00B050"/>
              </a:buClr>
              <a:buFont typeface="Wingdings 3" panose="05040102010807070707" pitchFamily="18" charset="2"/>
              <a:buChar char=""/>
            </a:pPr>
            <a:r>
              <a:rPr lang="en-US" sz="1400" b="1" dirty="0" smtClean="0">
                <a:latin typeface="Calibri" panose="020F0502020204030204" pitchFamily="34" charset="0"/>
              </a:rPr>
              <a:t>Advantages – </a:t>
            </a:r>
            <a:r>
              <a:rPr lang="en-US" sz="1400" dirty="0" smtClean="0">
                <a:latin typeface="Calibri" panose="020F0502020204030204" pitchFamily="34" charset="0"/>
              </a:rPr>
              <a:t>Faster entry of options than a keyboard or mouse.</a:t>
            </a:r>
          </a:p>
          <a:p>
            <a:pPr marL="285750" indent="-285750">
              <a:buClr>
                <a:srgbClr val="00B050"/>
              </a:buClr>
              <a:buFont typeface="Wingdings 3" panose="05040102010807070707" pitchFamily="18" charset="2"/>
              <a:buChar char=""/>
            </a:pPr>
            <a:r>
              <a:rPr lang="en-US" sz="1400" dirty="0" smtClean="0">
                <a:latin typeface="Calibri" panose="020F0502020204030204" pitchFamily="34" charset="0"/>
              </a:rPr>
              <a:t>User friendly and no training necessary.</a:t>
            </a:r>
          </a:p>
          <a:p>
            <a:pPr marL="285750" indent="-285750">
              <a:buClr>
                <a:srgbClr val="00B050"/>
              </a:buClr>
              <a:buFont typeface="Wingdings 3" panose="05040102010807070707" pitchFamily="18" charset="2"/>
              <a:buChar char=""/>
            </a:pPr>
            <a:r>
              <a:rPr lang="en-US" sz="1400" dirty="0" smtClean="0">
                <a:latin typeface="Calibri" panose="020F0502020204030204" pitchFamily="34" charset="0"/>
              </a:rPr>
              <a:t>Tamper proof to prevent keying in information that is not wanted, e.g. unmanned ticket booths.</a:t>
            </a:r>
          </a:p>
          <a:p>
            <a:pPr marL="285750" indent="-285750">
              <a:buClr>
                <a:srgbClr val="00B050"/>
              </a:buClr>
              <a:buFont typeface="Wingdings 3" panose="05040102010807070707" pitchFamily="18" charset="2"/>
              <a:buChar char=""/>
            </a:pPr>
            <a:r>
              <a:rPr lang="en-US" sz="1400" b="1" dirty="0" smtClean="0">
                <a:latin typeface="Calibri" panose="020F0502020204030204" pitchFamily="34" charset="0"/>
              </a:rPr>
              <a:t>Disadvantages</a:t>
            </a:r>
            <a:r>
              <a:rPr lang="en-US" sz="1400" dirty="0" smtClean="0">
                <a:latin typeface="Calibri" panose="020F0502020204030204" pitchFamily="34" charset="0"/>
              </a:rPr>
              <a:t> – There is a limited number of options available.</a:t>
            </a:r>
          </a:p>
          <a:p>
            <a:pPr marL="285750" indent="-285750">
              <a:buClr>
                <a:srgbClr val="00B050"/>
              </a:buClr>
              <a:buFont typeface="Wingdings 3" panose="05040102010807070707" pitchFamily="18" charset="2"/>
              <a:buChar char=""/>
            </a:pPr>
            <a:r>
              <a:rPr lang="en-US" sz="1400" dirty="0" smtClean="0">
                <a:latin typeface="Calibri" panose="020F0502020204030204" pitchFamily="34" charset="0"/>
              </a:rPr>
              <a:t>Using them frequently can lead to RSI and muscle strain.</a:t>
            </a:r>
          </a:p>
          <a:p>
            <a:pPr marL="285750" indent="-285750">
              <a:buClr>
                <a:srgbClr val="00B050"/>
              </a:buClr>
              <a:buFont typeface="Wingdings 3" panose="05040102010807070707" pitchFamily="18" charset="2"/>
              <a:buChar char=""/>
            </a:pPr>
            <a:r>
              <a:rPr lang="en-US" sz="1400" dirty="0" smtClean="0">
                <a:latin typeface="Calibri" panose="020F0502020204030204" pitchFamily="34" charset="0"/>
              </a:rPr>
              <a:t>They get dirty easily from constant touching.</a:t>
            </a:r>
            <a:endParaRPr lang="en-GB" sz="1400" dirty="0" smtClean="0">
              <a:latin typeface="Calibri" panose="020F0502020204030204" pitchFamily="34" charset="0"/>
            </a:endParaRP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4449" t="14088" r="2104" b="7423"/>
          <a:stretch/>
        </p:blipFill>
        <p:spPr>
          <a:xfrm>
            <a:off x="323528" y="5373216"/>
            <a:ext cx="2820192" cy="1047500"/>
          </a:xfrm>
          <a:prstGeom prst="rect">
            <a:avLst/>
          </a:prstGeom>
          <a:effectLst>
            <a:outerShdw blurRad="152400" dist="38100" dir="2700000" sx="105000" sy="105000" algn="tl" rotWithShape="0">
              <a:prstClr val="black">
                <a:alpha val="40000"/>
              </a:prstClr>
            </a:outerShdw>
          </a:effectLst>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l="7814" t="17114" r="5515" b="9304"/>
          <a:stretch/>
        </p:blipFill>
        <p:spPr>
          <a:xfrm>
            <a:off x="4860031" y="5320367"/>
            <a:ext cx="1872209" cy="1157814"/>
          </a:xfrm>
          <a:prstGeom prst="rect">
            <a:avLst/>
          </a:prstGeom>
          <a:effectLst>
            <a:outerShdw blurRad="152400" dist="38100" dir="2700000" sx="105000" sy="105000" algn="tl" rotWithShape="0">
              <a:prstClr val="black">
                <a:alpha val="40000"/>
              </a:prstClr>
            </a:outerShdw>
          </a:effectLst>
        </p:spPr>
      </p:pic>
      <p:pic>
        <p:nvPicPr>
          <p:cNvPr id="4" name="Picture 3"/>
          <p:cNvPicPr>
            <a:picLocks noChangeAspect="1"/>
          </p:cNvPicPr>
          <p:nvPr/>
        </p:nvPicPr>
        <p:blipFill rotWithShape="1">
          <a:blip r:embed="rId7" cstate="print">
            <a:extLst>
              <a:ext uri="{28A0092B-C50C-407E-A947-70E740481C1C}">
                <a14:useLocalDpi xmlns:a14="http://schemas.microsoft.com/office/drawing/2010/main" val="0"/>
              </a:ext>
            </a:extLst>
          </a:blip>
          <a:srcRect l="13828" t="12005" r="18183" b="9605"/>
          <a:stretch/>
        </p:blipFill>
        <p:spPr>
          <a:xfrm>
            <a:off x="3275856" y="5333829"/>
            <a:ext cx="1507370" cy="1144352"/>
          </a:xfrm>
          <a:prstGeom prst="rect">
            <a:avLst/>
          </a:prstGeom>
          <a:effectLst>
            <a:outerShdw blurRad="152400" dist="38100" dir="2700000" sx="105000" sy="105000" algn="tl" rotWithShape="0">
              <a:prstClr val="black">
                <a:alpha val="40000"/>
              </a:prstClr>
            </a:outerShdw>
          </a:effectLst>
        </p:spPr>
      </p:pic>
    </p:spTree>
    <p:extLst>
      <p:ext uri="{BB962C8B-B14F-4D97-AF65-F5344CB8AC3E}">
        <p14:creationId xmlns:p14="http://schemas.microsoft.com/office/powerpoint/2010/main" val="1792864210"/>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44624"/>
            <a:ext cx="7416824" cy="625434"/>
          </a:xfrm>
        </p:spPr>
        <p:txBody>
          <a:bodyPr>
            <a:noAutofit/>
          </a:bodyPr>
          <a:lstStyle/>
          <a:p>
            <a:r>
              <a:rPr lang="en-GB" sz="4000" dirty="0" smtClean="0"/>
              <a:t>2.1 </a:t>
            </a:r>
            <a:r>
              <a:rPr lang="en-GB" sz="4000" dirty="0"/>
              <a:t>– </a:t>
            </a:r>
            <a:r>
              <a:rPr lang="en-GB" sz="4000" dirty="0" smtClean="0"/>
              <a:t>Input Devices</a:t>
            </a:r>
            <a:endParaRPr lang="en-GB" sz="40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813753311"/>
              </p:ext>
            </p:extLst>
          </p:nvPr>
        </p:nvGraphicFramePr>
        <p:xfrm>
          <a:off x="6804248" y="1674315"/>
          <a:ext cx="1979910" cy="4882333"/>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979910"/>
              </a:tblGrid>
              <a:tr h="386533">
                <a:tc>
                  <a:txBody>
                    <a:bodyPr/>
                    <a:lstStyle/>
                    <a:p>
                      <a:pPr>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427127">
                <a:tc>
                  <a:txBody>
                    <a:bodyPr/>
                    <a:lstStyle/>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Sometimes called a Fob.</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Cards can be cloned using specialist devices.</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More secure facilities combine these with retina scans.</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Can be read through other cards.</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Often used by staff to scrape icy windows.</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Technology has been around for some time.</a:t>
                      </a:r>
                      <a:endParaRPr lang="en-GB" sz="1500" dirty="0" smtClean="0">
                        <a:solidFill>
                          <a:schemeClr val="tx1"/>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092280" y="1700808"/>
            <a:ext cx="1638116" cy="365447"/>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GB" sz="2000" b="1" dirty="0" smtClean="0"/>
              <a:t>2.1</a:t>
            </a:r>
            <a:r>
              <a:rPr lang="en-GB" sz="2000" dirty="0" smtClean="0"/>
              <a:t> – </a:t>
            </a:r>
            <a:r>
              <a:rPr lang="en-GB" sz="2000" b="1" dirty="0" smtClean="0"/>
              <a:t>Input Devices – Magnetic Strip Readers</a:t>
            </a:r>
            <a:endParaRPr lang="en-ZA" sz="2000" b="1" dirty="0">
              <a:latin typeface="Calibri" pitchFamily="34" charset="0"/>
              <a:ea typeface="Calibri" pitchFamily="34" charset="0"/>
              <a:cs typeface="Calibri" pitchFamily="34" charset="0"/>
            </a:endParaRPr>
          </a:p>
        </p:txBody>
      </p:sp>
      <p:sp>
        <p:nvSpPr>
          <p:cNvPr id="8" name="Rectangle 7"/>
          <p:cNvSpPr/>
          <p:nvPr/>
        </p:nvSpPr>
        <p:spPr>
          <a:xfrm>
            <a:off x="323850" y="1668864"/>
            <a:ext cx="6408390" cy="4016484"/>
          </a:xfrm>
          <a:prstGeom prst="rect">
            <a:avLst/>
          </a:prstGeom>
        </p:spPr>
        <p:txBody>
          <a:bodyPr wrap="square">
            <a:spAutoFit/>
          </a:bodyPr>
          <a:lstStyle/>
          <a:p>
            <a:pPr marL="285750" indent="-285750">
              <a:buClr>
                <a:srgbClr val="00B050"/>
              </a:buClr>
              <a:buFont typeface="Wingdings 3" panose="05040102010807070707" pitchFamily="18" charset="2"/>
              <a:buChar char=""/>
            </a:pPr>
            <a:r>
              <a:rPr lang="en-US" sz="1500" b="1" dirty="0" smtClean="0">
                <a:latin typeface="Calibri" panose="020F0502020204030204" pitchFamily="34" charset="0"/>
              </a:rPr>
              <a:t>Magnetic Readers </a:t>
            </a:r>
            <a:r>
              <a:rPr lang="en-US" sz="1500" dirty="0" smtClean="0">
                <a:latin typeface="Calibri" panose="020F0502020204030204" pitchFamily="34" charset="0"/>
              </a:rPr>
              <a:t>are used to read information on the </a:t>
            </a:r>
            <a:r>
              <a:rPr lang="en-US" sz="1500" b="1" dirty="0" smtClean="0">
                <a:latin typeface="Calibri" panose="020F0502020204030204" pitchFamily="34" charset="0"/>
              </a:rPr>
              <a:t>Magnetic Stripe</a:t>
            </a:r>
            <a:r>
              <a:rPr lang="en-US" sz="1500" dirty="0" smtClean="0">
                <a:latin typeface="Calibri" panose="020F0502020204030204" pitchFamily="34" charset="0"/>
              </a:rPr>
              <a:t> such as the back of a credit card. Credit card strips can contain information such as account numbers, sort codes, expiry dates and start date.</a:t>
            </a:r>
          </a:p>
          <a:p>
            <a:pPr marL="285750" indent="-285750">
              <a:buClr>
                <a:srgbClr val="00B050"/>
              </a:buClr>
              <a:buFont typeface="Wingdings 3" panose="05040102010807070707" pitchFamily="18" charset="2"/>
              <a:buChar char=""/>
            </a:pPr>
            <a:r>
              <a:rPr lang="en-US" sz="1500" b="1" dirty="0" smtClean="0">
                <a:latin typeface="Calibri" panose="020F0502020204030204" pitchFamily="34" charset="0"/>
              </a:rPr>
              <a:t>Uses – </a:t>
            </a:r>
            <a:r>
              <a:rPr lang="en-US" sz="1500" dirty="0" smtClean="0">
                <a:latin typeface="Calibri" panose="020F0502020204030204" pitchFamily="34" charset="0"/>
              </a:rPr>
              <a:t>Credit and debit cards have these so they can be used in ATM’s or EFTPOS.</a:t>
            </a:r>
          </a:p>
          <a:p>
            <a:pPr marL="285750" indent="-285750">
              <a:buClr>
                <a:srgbClr val="00B050"/>
              </a:buClr>
              <a:buFont typeface="Wingdings 3" panose="05040102010807070707" pitchFamily="18" charset="2"/>
              <a:buChar char=""/>
            </a:pPr>
            <a:r>
              <a:rPr lang="en-US" sz="1500" dirty="0" smtClean="0">
                <a:latin typeface="Calibri" panose="020F0502020204030204" pitchFamily="34" charset="0"/>
              </a:rPr>
              <a:t>Security cards for entry to buildings and hotel rooms or Travel systems (e.g. train and underground tickets.</a:t>
            </a:r>
          </a:p>
          <a:p>
            <a:pPr marL="285750" indent="-285750">
              <a:buClr>
                <a:srgbClr val="00B050"/>
              </a:buClr>
              <a:buFont typeface="Wingdings 3" panose="05040102010807070707" pitchFamily="18" charset="2"/>
              <a:buChar char=""/>
            </a:pPr>
            <a:r>
              <a:rPr lang="en-US" sz="1500" b="1" dirty="0" smtClean="0">
                <a:latin typeface="Calibri" panose="020F0502020204030204" pitchFamily="34" charset="0"/>
              </a:rPr>
              <a:t>Advantages – </a:t>
            </a:r>
            <a:r>
              <a:rPr lang="en-US" sz="1500" dirty="0" smtClean="0">
                <a:latin typeface="Calibri" panose="020F0502020204030204" pitchFamily="34" charset="0"/>
              </a:rPr>
              <a:t>Data entry is very fast compared to keying in information.</a:t>
            </a:r>
          </a:p>
          <a:p>
            <a:pPr marL="285750" indent="-285750">
              <a:buClr>
                <a:srgbClr val="00B050"/>
              </a:buClr>
              <a:buFont typeface="Wingdings 3" panose="05040102010807070707" pitchFamily="18" charset="2"/>
              <a:buChar char=""/>
            </a:pPr>
            <a:r>
              <a:rPr lang="en-US" sz="1500" dirty="0" smtClean="0">
                <a:latin typeface="Calibri" panose="020F0502020204030204" pitchFamily="34" charset="0"/>
              </a:rPr>
              <a:t>The system is error free as no typing is required and secure because it cannot be read directly and there is nothing to observe.</a:t>
            </a:r>
          </a:p>
          <a:p>
            <a:pPr marL="285750" indent="-285750">
              <a:buClr>
                <a:srgbClr val="00B050"/>
              </a:buClr>
              <a:buFont typeface="Wingdings 3" panose="05040102010807070707" pitchFamily="18" charset="2"/>
              <a:buChar char=""/>
            </a:pPr>
            <a:r>
              <a:rPr lang="en-US" sz="1500" dirty="0" smtClean="0">
                <a:latin typeface="Calibri" panose="020F0502020204030204" pitchFamily="34" charset="0"/>
              </a:rPr>
              <a:t>They can prevent access to restricted areas.</a:t>
            </a:r>
          </a:p>
          <a:p>
            <a:pPr marL="285750" indent="-285750">
              <a:buClr>
                <a:srgbClr val="00B050"/>
              </a:buClr>
              <a:buFont typeface="Wingdings 3" panose="05040102010807070707" pitchFamily="18" charset="2"/>
              <a:buChar char=""/>
            </a:pPr>
            <a:r>
              <a:rPr lang="en-US" sz="1500" dirty="0" smtClean="0">
                <a:latin typeface="Calibri" panose="020F0502020204030204" pitchFamily="34" charset="0"/>
              </a:rPr>
              <a:t>They are robust as they have no moving parts and are not affect by oil, water or moisture</a:t>
            </a:r>
          </a:p>
          <a:p>
            <a:pPr marL="285750" indent="-285750">
              <a:buClr>
                <a:srgbClr val="00B050"/>
              </a:buClr>
              <a:buFont typeface="Wingdings 3" panose="05040102010807070707" pitchFamily="18" charset="2"/>
              <a:buChar char=""/>
            </a:pPr>
            <a:r>
              <a:rPr lang="en-US" sz="1500" b="1" dirty="0" smtClean="0">
                <a:latin typeface="Calibri" panose="020F0502020204030204" pitchFamily="34" charset="0"/>
              </a:rPr>
              <a:t>Disadvantages</a:t>
            </a:r>
            <a:r>
              <a:rPr lang="en-US" sz="1500" dirty="0" smtClean="0">
                <a:latin typeface="Calibri" panose="020F0502020204030204" pitchFamily="34" charset="0"/>
              </a:rPr>
              <a:t> – They are affected by a string magnetic field or over use, data can be lost.</a:t>
            </a:r>
          </a:p>
          <a:p>
            <a:pPr marL="285750" indent="-285750">
              <a:buClr>
                <a:srgbClr val="00B050"/>
              </a:buClr>
              <a:buFont typeface="Wingdings 3" panose="05040102010807070707" pitchFamily="18" charset="2"/>
              <a:buChar char=""/>
            </a:pPr>
            <a:r>
              <a:rPr lang="en-US" sz="1500" dirty="0" smtClean="0">
                <a:latin typeface="Calibri" panose="020F0502020204030204" pitchFamily="34" charset="0"/>
              </a:rPr>
              <a:t>Needs to be in contact with the reader.</a:t>
            </a:r>
          </a:p>
          <a:p>
            <a:pPr marL="285750" indent="-285750">
              <a:buClr>
                <a:srgbClr val="00B050"/>
              </a:buClr>
              <a:buFont typeface="Wingdings 3" panose="05040102010807070707" pitchFamily="18" charset="2"/>
              <a:buChar char=""/>
            </a:pPr>
            <a:r>
              <a:rPr lang="en-US" sz="1500" dirty="0" smtClean="0">
                <a:latin typeface="Calibri" panose="020F0502020204030204" pitchFamily="34" charset="0"/>
              </a:rPr>
              <a:t>Information is not printed on the card so a human cannot read it.</a:t>
            </a:r>
            <a:endParaRPr lang="en-GB" sz="1500" dirty="0" smtClean="0">
              <a:latin typeface="Calibri" panose="020F0502020204030204" pitchFamily="34"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528" y="5661247"/>
            <a:ext cx="1055691" cy="907371"/>
          </a:xfrm>
          <a:prstGeom prst="rect">
            <a:avLst/>
          </a:prstGeom>
          <a:effectLst>
            <a:outerShdw blurRad="152400" dist="38100" dir="2700000" sx="105000" sy="105000" algn="tl" rotWithShape="0">
              <a:prstClr val="black">
                <a:alpha val="40000"/>
              </a:prstClr>
            </a:outerShdw>
          </a:effectLst>
        </p:spPr>
      </p:pic>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t="15981" b="4640"/>
          <a:stretch/>
        </p:blipFill>
        <p:spPr>
          <a:xfrm>
            <a:off x="1763688" y="5711230"/>
            <a:ext cx="1080120" cy="857388"/>
          </a:xfrm>
          <a:prstGeom prst="rect">
            <a:avLst/>
          </a:prstGeom>
          <a:effectLst>
            <a:outerShdw blurRad="152400" dist="38100" dir="2700000" sx="105000" sy="105000" algn="tl" rotWithShape="0">
              <a:prstClr val="black">
                <a:alpha val="40000"/>
              </a:prstClr>
            </a:outerShdw>
          </a:effectLst>
        </p:spPr>
      </p:pic>
      <p:pic>
        <p:nvPicPr>
          <p:cNvPr id="5" name="Picture 4"/>
          <p:cNvPicPr>
            <a:picLocks noChangeAspect="1"/>
          </p:cNvPicPr>
          <p:nvPr/>
        </p:nvPicPr>
        <p:blipFill rotWithShape="1">
          <a:blip r:embed="rId7" cstate="print">
            <a:extLst>
              <a:ext uri="{28A0092B-C50C-407E-A947-70E740481C1C}">
                <a14:useLocalDpi xmlns:a14="http://schemas.microsoft.com/office/drawing/2010/main" val="0"/>
              </a:ext>
            </a:extLst>
          </a:blip>
          <a:srcRect l="29145" t="8800" r="6987" b="8799"/>
          <a:stretch/>
        </p:blipFill>
        <p:spPr>
          <a:xfrm>
            <a:off x="3228277" y="5688517"/>
            <a:ext cx="1055691" cy="904878"/>
          </a:xfrm>
          <a:prstGeom prst="rect">
            <a:avLst/>
          </a:prstGeom>
          <a:effectLst>
            <a:outerShdw blurRad="152400" dist="38100" dir="2700000" sx="105000" sy="105000" algn="tl" rotWithShape="0">
              <a:prstClr val="black">
                <a:alpha val="40000"/>
              </a:prstClr>
            </a:outerShdw>
          </a:effectLst>
        </p:spPr>
      </p:pic>
      <p:pic>
        <p:nvPicPr>
          <p:cNvPr id="6" name="Picture 5"/>
          <p:cNvPicPr>
            <a:picLocks noChangeAspect="1"/>
          </p:cNvPicPr>
          <p:nvPr/>
        </p:nvPicPr>
        <p:blipFill rotWithShape="1">
          <a:blip r:embed="rId8" cstate="print">
            <a:extLst>
              <a:ext uri="{28A0092B-C50C-407E-A947-70E740481C1C}">
                <a14:useLocalDpi xmlns:a14="http://schemas.microsoft.com/office/drawing/2010/main" val="0"/>
              </a:ext>
            </a:extLst>
          </a:blip>
          <a:srcRect l="15108" r="14140" b="4380"/>
          <a:stretch/>
        </p:blipFill>
        <p:spPr>
          <a:xfrm>
            <a:off x="4860032" y="5711230"/>
            <a:ext cx="1352206" cy="859381"/>
          </a:xfrm>
          <a:prstGeom prst="rect">
            <a:avLst/>
          </a:prstGeom>
          <a:effectLst>
            <a:outerShdw blurRad="152400" dist="38100" dir="2700000" sx="105000" sy="105000" algn="tl" rotWithShape="0">
              <a:prstClr val="black">
                <a:alpha val="40000"/>
              </a:prstClr>
            </a:outerShdw>
          </a:effectLst>
        </p:spPr>
      </p:pic>
    </p:spTree>
    <p:extLst>
      <p:ext uri="{BB962C8B-B14F-4D97-AF65-F5344CB8AC3E}">
        <p14:creationId xmlns:p14="http://schemas.microsoft.com/office/powerpoint/2010/main" val="2084306026"/>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44624"/>
            <a:ext cx="7416824" cy="625434"/>
          </a:xfrm>
        </p:spPr>
        <p:txBody>
          <a:bodyPr>
            <a:noAutofit/>
          </a:bodyPr>
          <a:lstStyle/>
          <a:p>
            <a:r>
              <a:rPr lang="en-GB" sz="4000" dirty="0"/>
              <a:t>2.1 – Input Devices</a:t>
            </a:r>
            <a:endParaRPr lang="en-GB" sz="40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3617639127"/>
              </p:ext>
            </p:extLst>
          </p:nvPr>
        </p:nvGraphicFramePr>
        <p:xfrm>
          <a:off x="7048644" y="1674315"/>
          <a:ext cx="1735513" cy="4813660"/>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735513"/>
              </a:tblGrid>
              <a:tr h="386533">
                <a:tc>
                  <a:txBody>
                    <a:bodyPr/>
                    <a:lstStyle/>
                    <a:p>
                      <a:pPr>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427127">
                <a:tc>
                  <a:txBody>
                    <a:bodyPr/>
                    <a:lstStyle/>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Tap and Go technology</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All credit cards have this now.</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Similar to RFID and can be tracked.</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Can store previous purchases to customise EPOS offers.</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Small enough to store on wallets.</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Rarely break but can get dirty easily.</a:t>
                      </a:r>
                      <a:endParaRPr lang="en-GB" sz="1500" dirty="0" smtClean="0">
                        <a:solidFill>
                          <a:schemeClr val="tx1"/>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110348" y="1700808"/>
            <a:ext cx="1638116" cy="365447"/>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GB" sz="2000" b="1" dirty="0" smtClean="0"/>
              <a:t>2.1</a:t>
            </a:r>
            <a:r>
              <a:rPr lang="en-GB" sz="2000" dirty="0" smtClean="0"/>
              <a:t> – </a:t>
            </a:r>
            <a:r>
              <a:rPr lang="en-GB" sz="2000" b="1" dirty="0" smtClean="0"/>
              <a:t>Input Devices – Smart Card Readers</a:t>
            </a:r>
            <a:endParaRPr lang="en-ZA" sz="2000" b="1" dirty="0">
              <a:latin typeface="Calibri" pitchFamily="34" charset="0"/>
              <a:ea typeface="Calibri" pitchFamily="34" charset="0"/>
              <a:cs typeface="Calibri" pitchFamily="34" charset="0"/>
            </a:endParaRPr>
          </a:p>
        </p:txBody>
      </p:sp>
      <p:sp>
        <p:nvSpPr>
          <p:cNvPr id="8" name="Rectangle 7"/>
          <p:cNvSpPr/>
          <p:nvPr/>
        </p:nvSpPr>
        <p:spPr>
          <a:xfrm>
            <a:off x="323850" y="1668864"/>
            <a:ext cx="6624414" cy="4016484"/>
          </a:xfrm>
          <a:prstGeom prst="rect">
            <a:avLst/>
          </a:prstGeom>
        </p:spPr>
        <p:txBody>
          <a:bodyPr wrap="square">
            <a:spAutoFit/>
          </a:bodyPr>
          <a:lstStyle/>
          <a:p>
            <a:pPr marL="285750" indent="-285750">
              <a:buClr>
                <a:srgbClr val="00B050"/>
              </a:buClr>
              <a:buFont typeface="Wingdings 3" panose="05040102010807070707" pitchFamily="18" charset="2"/>
              <a:buChar char=""/>
            </a:pPr>
            <a:r>
              <a:rPr lang="en-US" sz="1500" b="1" dirty="0" smtClean="0">
                <a:latin typeface="Calibri" panose="020F0502020204030204" pitchFamily="34" charset="0"/>
              </a:rPr>
              <a:t>Smart Cards </a:t>
            </a:r>
            <a:r>
              <a:rPr lang="en-US" sz="1500" dirty="0" smtClean="0">
                <a:latin typeface="Calibri" panose="020F0502020204030204" pitchFamily="34" charset="0"/>
              </a:rPr>
              <a:t>contain chips and are similar to magnetic strips cards. With these cards the information is stored on the chip such as PIN and personal data. This data can be updated (e.g. loyalty cards) such as Oil companies use these, when a customer buys fuel the card is swiped and loyalty points added. These points can be used for air miles, money off purchases etc. The storage capacity is greater than a stripe so more can be stored.</a:t>
            </a:r>
          </a:p>
          <a:p>
            <a:pPr marL="285750" indent="-285750">
              <a:buClr>
                <a:srgbClr val="00B050"/>
              </a:buClr>
              <a:buFont typeface="Wingdings 3" panose="05040102010807070707" pitchFamily="18" charset="2"/>
              <a:buChar char=""/>
            </a:pPr>
            <a:r>
              <a:rPr lang="en-US" sz="1500" b="1" dirty="0" smtClean="0">
                <a:latin typeface="Calibri" panose="020F0502020204030204" pitchFamily="34" charset="0"/>
              </a:rPr>
              <a:t>Uses – </a:t>
            </a:r>
            <a:r>
              <a:rPr lang="en-US" sz="1500" dirty="0" smtClean="0">
                <a:latin typeface="Calibri" panose="020F0502020204030204" pitchFamily="34" charset="0"/>
              </a:rPr>
              <a:t>Loyalty cards, ID cards, and public transport passes.</a:t>
            </a:r>
          </a:p>
          <a:p>
            <a:pPr marL="285750" indent="-285750">
              <a:buClr>
                <a:srgbClr val="00B050"/>
              </a:buClr>
              <a:buFont typeface="Wingdings 3" panose="05040102010807070707" pitchFamily="18" charset="2"/>
              <a:buChar char=""/>
            </a:pPr>
            <a:r>
              <a:rPr lang="en-US" sz="1500" dirty="0" smtClean="0">
                <a:latin typeface="Calibri" panose="020F0502020204030204" pitchFamily="34" charset="0"/>
              </a:rPr>
              <a:t>Used to track customer or passenger movement including passports.</a:t>
            </a:r>
          </a:p>
          <a:p>
            <a:pPr marL="285750" indent="-285750">
              <a:buClr>
                <a:srgbClr val="00B050"/>
              </a:buClr>
              <a:buFont typeface="Wingdings 3" panose="05040102010807070707" pitchFamily="18" charset="2"/>
              <a:buChar char=""/>
            </a:pPr>
            <a:r>
              <a:rPr lang="en-US" sz="1500" dirty="0" smtClean="0">
                <a:latin typeface="Calibri" panose="020F0502020204030204" pitchFamily="34" charset="0"/>
              </a:rPr>
              <a:t>Used by satellite systems to decode program signals.</a:t>
            </a:r>
          </a:p>
          <a:p>
            <a:pPr marL="285750" indent="-285750">
              <a:buClr>
                <a:srgbClr val="00B050"/>
              </a:buClr>
              <a:buFont typeface="Wingdings 3" panose="05040102010807070707" pitchFamily="18" charset="2"/>
              <a:buChar char=""/>
            </a:pPr>
            <a:r>
              <a:rPr lang="en-US" sz="1500" b="1" dirty="0" smtClean="0">
                <a:latin typeface="Calibri" panose="020F0502020204030204" pitchFamily="34" charset="0"/>
              </a:rPr>
              <a:t>Advantages – </a:t>
            </a:r>
            <a:r>
              <a:rPr lang="en-US" sz="1500" dirty="0" smtClean="0">
                <a:latin typeface="Calibri" panose="020F0502020204030204" pitchFamily="34" charset="0"/>
              </a:rPr>
              <a:t>Often used instead of money (Oyster) reducing theft and loss.</a:t>
            </a:r>
          </a:p>
          <a:p>
            <a:pPr marL="285750" indent="-285750">
              <a:buClr>
                <a:srgbClr val="00B050"/>
              </a:buClr>
              <a:buFont typeface="Wingdings 3" panose="05040102010807070707" pitchFamily="18" charset="2"/>
              <a:buChar char=""/>
            </a:pPr>
            <a:r>
              <a:rPr lang="en-US" sz="1500" dirty="0" smtClean="0">
                <a:latin typeface="Calibri" panose="020F0502020204030204" pitchFamily="34" charset="0"/>
              </a:rPr>
              <a:t>Does not need to be in contact with the reader so there is less damage compared to a magnetic stripe.</a:t>
            </a:r>
          </a:p>
          <a:p>
            <a:pPr marL="285750" indent="-285750">
              <a:buClr>
                <a:srgbClr val="00B050"/>
              </a:buClr>
              <a:buFont typeface="Wingdings 3" panose="05040102010807070707" pitchFamily="18" charset="2"/>
              <a:buChar char=""/>
            </a:pPr>
            <a:r>
              <a:rPr lang="en-US" sz="1500" dirty="0" smtClean="0">
                <a:latin typeface="Calibri" panose="020F0502020204030204" pitchFamily="34" charset="0"/>
              </a:rPr>
              <a:t>Data is more secure since it is easier to copy information since cloning does not work as well with chips.</a:t>
            </a:r>
          </a:p>
          <a:p>
            <a:pPr marL="285750" indent="-285750">
              <a:buClr>
                <a:srgbClr val="00B050"/>
              </a:buClr>
              <a:buFont typeface="Wingdings 3" panose="05040102010807070707" pitchFamily="18" charset="2"/>
              <a:buChar char=""/>
            </a:pPr>
            <a:r>
              <a:rPr lang="en-US" sz="1500" b="1" dirty="0" smtClean="0">
                <a:latin typeface="Calibri" panose="020F0502020204030204" pitchFamily="34" charset="0"/>
              </a:rPr>
              <a:t>Disadvantages</a:t>
            </a:r>
            <a:r>
              <a:rPr lang="en-US" sz="1500" dirty="0" smtClean="0">
                <a:latin typeface="Calibri" panose="020F0502020204030204" pitchFamily="34" charset="0"/>
              </a:rPr>
              <a:t> – If the card is lost, the information could be used for identity theft.</a:t>
            </a:r>
          </a:p>
          <a:p>
            <a:pPr marL="285750" indent="-285750">
              <a:buClr>
                <a:srgbClr val="00B050"/>
              </a:buClr>
              <a:buFont typeface="Wingdings 3" panose="05040102010807070707" pitchFamily="18" charset="2"/>
              <a:buChar char=""/>
            </a:pPr>
            <a:r>
              <a:rPr lang="en-US" sz="1500" dirty="0" smtClean="0">
                <a:latin typeface="Calibri" panose="020F0502020204030204" pitchFamily="34" charset="0"/>
              </a:rPr>
              <a:t>Can still be cloned using specific technologies.</a:t>
            </a:r>
          </a:p>
        </p:txBody>
      </p:sp>
      <p:pic>
        <p:nvPicPr>
          <p:cNvPr id="1026" name="Picture 2" descr="http://www.acs.com.hk/en/download-product-image-library/1721/20121229143705lib_acr83_3.png">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859" t="9281" r="10121" b="11315"/>
          <a:stretch/>
        </p:blipFill>
        <p:spPr bwMode="auto">
          <a:xfrm>
            <a:off x="539552" y="5628014"/>
            <a:ext cx="1008112" cy="930565"/>
          </a:xfrm>
          <a:prstGeom prst="rect">
            <a:avLst/>
          </a:prstGeom>
          <a:effectLst>
            <a:outerShdw blurRad="152400" dist="38100" dir="2700000" sx="105000" sy="105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64069" y="5633235"/>
            <a:ext cx="1195764" cy="925344"/>
          </a:xfrm>
          <a:prstGeom prst="rect">
            <a:avLst/>
          </a:prstGeom>
          <a:effectLst>
            <a:outerShdw blurRad="152400" dist="38100" dir="2700000" sx="105000" sy="105000" algn="tl" rotWithShape="0">
              <a:prstClr val="black">
                <a:alpha val="40000"/>
              </a:prstClr>
            </a:outerShdw>
          </a:effectLst>
        </p:spPr>
      </p:pic>
      <p:pic>
        <p:nvPicPr>
          <p:cNvPr id="3" name="Picture 2"/>
          <p:cNvPicPr>
            <a:picLocks noChangeAspect="1"/>
          </p:cNvPicPr>
          <p:nvPr/>
        </p:nvPicPr>
        <p:blipFill rotWithShape="1">
          <a:blip r:embed="rId8" cstate="print">
            <a:extLst>
              <a:ext uri="{28A0092B-C50C-407E-A947-70E740481C1C}">
                <a14:useLocalDpi xmlns:a14="http://schemas.microsoft.com/office/drawing/2010/main" val="0"/>
              </a:ext>
            </a:extLst>
          </a:blip>
          <a:srcRect l="3170" t="3800" r="22547" b="21650"/>
          <a:stretch/>
        </p:blipFill>
        <p:spPr>
          <a:xfrm>
            <a:off x="3509669" y="5628013"/>
            <a:ext cx="1205803" cy="930565"/>
          </a:xfrm>
          <a:prstGeom prst="rect">
            <a:avLst/>
          </a:prstGeom>
          <a:effectLst>
            <a:outerShdw blurRad="152400" dist="38100" dir="2700000" sx="105000" sy="105000" algn="tl" rotWithShape="0">
              <a:prstClr val="black">
                <a:alpha val="40000"/>
              </a:prstClr>
            </a:outerShdw>
          </a:effectLst>
        </p:spPr>
      </p:pic>
      <p:pic>
        <p:nvPicPr>
          <p:cNvPr id="1028" name="Picture 4" descr="http://www.acs.com.hk/en/download-product-image-library/519/lib_acr120_1.png">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3710" t="12589" r="21701" b="8007"/>
          <a:stretch/>
        </p:blipFill>
        <p:spPr bwMode="auto">
          <a:xfrm rot="16200000">
            <a:off x="5204554" y="5357697"/>
            <a:ext cx="1010089" cy="1469220"/>
          </a:xfrm>
          <a:prstGeom prst="rect">
            <a:avLst/>
          </a:prstGeom>
          <a:effectLst>
            <a:outerShdw blurRad="152400" dist="38100" dir="2700000" sx="105000" sy="105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892404"/>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44624"/>
            <a:ext cx="7416824" cy="625434"/>
          </a:xfrm>
        </p:spPr>
        <p:txBody>
          <a:bodyPr>
            <a:noAutofit/>
          </a:bodyPr>
          <a:lstStyle/>
          <a:p>
            <a:r>
              <a:rPr lang="en-GB" sz="4000" dirty="0"/>
              <a:t>2.1 – Input Devices</a:t>
            </a:r>
            <a:endParaRPr lang="en-GB" sz="40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3726814635"/>
              </p:ext>
            </p:extLst>
          </p:nvPr>
        </p:nvGraphicFramePr>
        <p:xfrm>
          <a:off x="6804248" y="1674315"/>
          <a:ext cx="1979910" cy="4813660"/>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979910"/>
              </a:tblGrid>
              <a:tr h="386533">
                <a:tc>
                  <a:txBody>
                    <a:bodyPr/>
                    <a:lstStyle/>
                    <a:p>
                      <a:pPr>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427127">
                <a:tc>
                  <a:txBody>
                    <a:bodyPr/>
                    <a:lstStyle/>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Fast, easy and reliable.</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No moving parts so they do not get internally dirty.</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More and more common in shops and cafes.</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New phone apps are being developed to act as a reader.</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Would you trust your phone to act as your credit card.</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Can sometimes fall out of a credit card.</a:t>
                      </a:r>
                      <a:endParaRPr lang="en-GB" sz="1500" dirty="0" smtClean="0">
                        <a:solidFill>
                          <a:schemeClr val="tx1"/>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991194" y="1700808"/>
            <a:ext cx="1638116" cy="365447"/>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GB" sz="2000" b="1" dirty="0" smtClean="0"/>
              <a:t>2.1</a:t>
            </a:r>
            <a:r>
              <a:rPr lang="en-GB" sz="2000" dirty="0" smtClean="0"/>
              <a:t> – </a:t>
            </a:r>
            <a:r>
              <a:rPr lang="en-GB" sz="2000" b="1" dirty="0" smtClean="0"/>
              <a:t>Input Devices – Chip and Pin Readers</a:t>
            </a:r>
            <a:endParaRPr lang="en-ZA" sz="2000" b="1" dirty="0">
              <a:latin typeface="Calibri" pitchFamily="34" charset="0"/>
              <a:ea typeface="Calibri" pitchFamily="34" charset="0"/>
              <a:cs typeface="Calibri" pitchFamily="34" charset="0"/>
            </a:endParaRPr>
          </a:p>
        </p:txBody>
      </p:sp>
      <p:sp>
        <p:nvSpPr>
          <p:cNvPr id="8" name="Rectangle 7"/>
          <p:cNvSpPr/>
          <p:nvPr/>
        </p:nvSpPr>
        <p:spPr>
          <a:xfrm>
            <a:off x="323850" y="1668864"/>
            <a:ext cx="6408390" cy="3593291"/>
          </a:xfrm>
          <a:prstGeom prst="rect">
            <a:avLst/>
          </a:prstGeom>
        </p:spPr>
        <p:txBody>
          <a:bodyPr wrap="square">
            <a:spAutoFit/>
          </a:bodyPr>
          <a:lstStyle/>
          <a:p>
            <a:pPr marL="285750" indent="-285750">
              <a:buClr>
                <a:srgbClr val="00B050"/>
              </a:buClr>
              <a:buFont typeface="Wingdings 3" panose="05040102010807070707" pitchFamily="18" charset="2"/>
              <a:buChar char=""/>
            </a:pPr>
            <a:r>
              <a:rPr lang="en-US" sz="1750" b="1" dirty="0" smtClean="0">
                <a:latin typeface="Calibri" panose="020F0502020204030204" pitchFamily="34" charset="0"/>
              </a:rPr>
              <a:t>Chip and Pin Readers </a:t>
            </a:r>
            <a:r>
              <a:rPr lang="en-US" sz="1750" dirty="0" smtClean="0">
                <a:latin typeface="Calibri" panose="020F0502020204030204" pitchFamily="34" charset="0"/>
              </a:rPr>
              <a:t>are similar to smart card readers but they are used at EFTPOS terminals. The device has a slot for the card and the chip is read. The pin is entered using the keypad. A small screen is part of the reader which gives instructions to the user.</a:t>
            </a:r>
          </a:p>
          <a:p>
            <a:pPr marL="285750" indent="-285750">
              <a:buClr>
                <a:srgbClr val="00B050"/>
              </a:buClr>
              <a:buFont typeface="Wingdings 3" panose="05040102010807070707" pitchFamily="18" charset="2"/>
              <a:buChar char=""/>
            </a:pPr>
            <a:r>
              <a:rPr lang="en-US" sz="1750" b="1" dirty="0" smtClean="0">
                <a:latin typeface="Calibri" panose="020F0502020204030204" pitchFamily="34" charset="0"/>
              </a:rPr>
              <a:t>Uses – </a:t>
            </a:r>
            <a:r>
              <a:rPr lang="en-US" sz="1750" dirty="0" smtClean="0">
                <a:latin typeface="Calibri" panose="020F0502020204030204" pitchFamily="34" charset="0"/>
              </a:rPr>
              <a:t>Used where payments  are made using cards (cafes, supermarkets, travel agents etc.)</a:t>
            </a:r>
          </a:p>
          <a:p>
            <a:pPr marL="285750" indent="-285750">
              <a:buClr>
                <a:srgbClr val="00B050"/>
              </a:buClr>
              <a:buFont typeface="Wingdings 3" panose="05040102010807070707" pitchFamily="18" charset="2"/>
              <a:buChar char=""/>
            </a:pPr>
            <a:r>
              <a:rPr lang="en-US" sz="1750" b="1" dirty="0" smtClean="0">
                <a:latin typeface="Calibri" panose="020F0502020204030204" pitchFamily="34" charset="0"/>
              </a:rPr>
              <a:t>Advantages – </a:t>
            </a:r>
            <a:r>
              <a:rPr lang="en-US" sz="1750" dirty="0" smtClean="0">
                <a:latin typeface="Calibri" panose="020F0502020204030204" pitchFamily="34" charset="0"/>
              </a:rPr>
              <a:t>They provide a more secure payment system than requiring a signature or using a magnetic stripe since the typed PIN must match the Pin stored on the chip.</a:t>
            </a:r>
          </a:p>
          <a:p>
            <a:pPr marL="285750" indent="-285750">
              <a:buClr>
                <a:srgbClr val="00B050"/>
              </a:buClr>
              <a:buFont typeface="Wingdings 3" panose="05040102010807070707" pitchFamily="18" charset="2"/>
              <a:buChar char=""/>
            </a:pPr>
            <a:r>
              <a:rPr lang="en-US" sz="1750" dirty="0" smtClean="0">
                <a:latin typeface="Calibri" panose="020F0502020204030204" pitchFamily="34" charset="0"/>
              </a:rPr>
              <a:t>They are more robust than magnetic stripe readers since the chip does not need to be in contact with the reader.</a:t>
            </a:r>
          </a:p>
          <a:p>
            <a:pPr marL="285750" indent="-285750">
              <a:buClr>
                <a:srgbClr val="00B050"/>
              </a:buClr>
              <a:buFont typeface="Wingdings 3" panose="05040102010807070707" pitchFamily="18" charset="2"/>
              <a:buChar char=""/>
            </a:pPr>
            <a:r>
              <a:rPr lang="en-US" sz="1750" b="1" dirty="0" smtClean="0">
                <a:latin typeface="Calibri" panose="020F0502020204030204" pitchFamily="34" charset="0"/>
              </a:rPr>
              <a:t>Disadvantages</a:t>
            </a:r>
            <a:r>
              <a:rPr lang="en-US" sz="1750" dirty="0" smtClean="0">
                <a:latin typeface="Calibri" panose="020F0502020204030204" pitchFamily="34" charset="0"/>
              </a:rPr>
              <a:t> – Since the customer types in the pin, they need to make sure no-one else reads it opening it up for fraud.</a:t>
            </a:r>
            <a:endParaRPr lang="en-GB" sz="1750" dirty="0" smtClean="0">
              <a:latin typeface="Calibri" panose="020F0502020204030204" pitchFamily="34"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4975" y="5477524"/>
            <a:ext cx="1085137" cy="1063434"/>
          </a:xfrm>
          <a:prstGeom prst="rect">
            <a:avLst/>
          </a:prstGeom>
          <a:effectLst>
            <a:outerShdw blurRad="152400" dist="38100" dir="2700000" sx="105000" sy="105000" algn="tl" rotWithShape="0">
              <a:prstClr val="black">
                <a:alpha val="40000"/>
              </a:prstClr>
            </a:outerShdw>
          </a:effectLst>
        </p:spPr>
      </p:pic>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l="6535" t="-1941" r="10131" b="1941"/>
          <a:stretch/>
        </p:blipFill>
        <p:spPr>
          <a:xfrm>
            <a:off x="2622767" y="5477524"/>
            <a:ext cx="1585098" cy="1063434"/>
          </a:xfrm>
          <a:prstGeom prst="rect">
            <a:avLst/>
          </a:prstGeom>
          <a:effectLst>
            <a:outerShdw blurRad="152400" dist="38100" dir="2700000" sx="105000" sy="105000" algn="tl" rotWithShape="0">
              <a:prstClr val="black">
                <a:alpha val="40000"/>
              </a:prstClr>
            </a:outerShdw>
          </a:effectLst>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4575" y="5445224"/>
            <a:ext cx="1611285" cy="1121544"/>
          </a:xfrm>
          <a:prstGeom prst="rect">
            <a:avLst/>
          </a:prstGeom>
          <a:effectLst>
            <a:outerShdw blurRad="152400" dist="38100" dir="2700000" sx="105000" sy="105000" algn="tl" rotWithShape="0">
              <a:prstClr val="black">
                <a:alpha val="40000"/>
              </a:prstClr>
            </a:outerShdw>
          </a:effectLst>
        </p:spPr>
      </p:pic>
      <p:sp>
        <p:nvSpPr>
          <p:cNvPr id="5" name="AutoShape 2" descr="http://www.simplypr.net/wp-content/uploads/2012/06/Greggs-Chip-Pin.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444274702"/>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44624"/>
            <a:ext cx="7416824" cy="625434"/>
          </a:xfrm>
        </p:spPr>
        <p:txBody>
          <a:bodyPr>
            <a:noAutofit/>
          </a:bodyPr>
          <a:lstStyle/>
          <a:p>
            <a:r>
              <a:rPr lang="en-GB" sz="4000" dirty="0"/>
              <a:t>2.1 – Input Devices</a:t>
            </a:r>
            <a:endParaRPr lang="en-GB" sz="40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4068107056"/>
              </p:ext>
            </p:extLst>
          </p:nvPr>
        </p:nvGraphicFramePr>
        <p:xfrm>
          <a:off x="6966604" y="1674315"/>
          <a:ext cx="1817553" cy="4813660"/>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817553"/>
              </a:tblGrid>
              <a:tr h="386533">
                <a:tc>
                  <a:txBody>
                    <a:bodyPr/>
                    <a:lstStyle/>
                    <a:p>
                      <a:pPr>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427127">
                <a:tc>
                  <a:txBody>
                    <a:bodyPr/>
                    <a:lstStyle/>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Used to be a common desktop piece of hardware everyone had</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There is an App for that.</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3D scanners are becoming more popular.</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Think of how a 3D scanner and 3D printer could be combined.</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Document scanners can do 100 pages or more at a time.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038340" y="1700808"/>
            <a:ext cx="1638116" cy="365447"/>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GB" sz="2000" b="1" dirty="0" smtClean="0"/>
              <a:t>2.1</a:t>
            </a:r>
            <a:r>
              <a:rPr lang="en-GB" sz="2000" dirty="0" smtClean="0"/>
              <a:t> – </a:t>
            </a:r>
            <a:r>
              <a:rPr lang="en-GB" sz="2000" b="1" dirty="0" smtClean="0"/>
              <a:t>Input Devices – Scanners</a:t>
            </a:r>
            <a:endParaRPr lang="en-ZA" sz="2000" b="1" dirty="0">
              <a:latin typeface="Calibri" pitchFamily="34" charset="0"/>
              <a:ea typeface="Calibri" pitchFamily="34" charset="0"/>
              <a:cs typeface="Calibri" pitchFamily="34" charset="0"/>
            </a:endParaRPr>
          </a:p>
        </p:txBody>
      </p:sp>
      <p:sp>
        <p:nvSpPr>
          <p:cNvPr id="8" name="Rectangle 7"/>
          <p:cNvSpPr/>
          <p:nvPr/>
        </p:nvSpPr>
        <p:spPr>
          <a:xfrm>
            <a:off x="323850" y="1668864"/>
            <a:ext cx="6552406" cy="3911840"/>
          </a:xfrm>
          <a:prstGeom prst="rect">
            <a:avLst/>
          </a:prstGeom>
        </p:spPr>
        <p:txBody>
          <a:bodyPr wrap="square">
            <a:spAutoFit/>
          </a:bodyPr>
          <a:lstStyle/>
          <a:p>
            <a:pPr marL="285750" indent="-285750">
              <a:buClr>
                <a:srgbClr val="00B050"/>
              </a:buClr>
              <a:buFont typeface="Wingdings 3" panose="05040102010807070707" pitchFamily="18" charset="2"/>
              <a:buChar char=""/>
            </a:pPr>
            <a:r>
              <a:rPr lang="en-US" sz="1460" b="1" dirty="0" smtClean="0">
                <a:latin typeface="Calibri" panose="020F0502020204030204" pitchFamily="34" charset="0"/>
              </a:rPr>
              <a:t>Scanner </a:t>
            </a:r>
            <a:r>
              <a:rPr lang="en-US" sz="1460" dirty="0" smtClean="0">
                <a:latin typeface="Calibri" panose="020F0502020204030204" pitchFamily="34" charset="0"/>
              </a:rPr>
              <a:t>are used to enter information on hard copy (text documents, photographs, pages of a book) into a computer for manipulation. The common type is flat bed which is made up of a glass panel and lid. The hard copy document is scanned by a light source and produces a computer readable image for manipulation using a drawing package, or OCR (Optical Character Recognition) so it can be placed in a word processing, DTP or Presentation package. Some scanners are more specific like a barcode or optical mark reader.</a:t>
            </a:r>
          </a:p>
          <a:p>
            <a:pPr marL="285750" indent="-285750">
              <a:buClr>
                <a:srgbClr val="00B050"/>
              </a:buClr>
              <a:buFont typeface="Wingdings 3" panose="05040102010807070707" pitchFamily="18" charset="2"/>
              <a:buChar char=""/>
            </a:pPr>
            <a:r>
              <a:rPr lang="en-US" sz="1460" b="1" dirty="0" smtClean="0">
                <a:latin typeface="Calibri" panose="020F0502020204030204" pitchFamily="34" charset="0"/>
              </a:rPr>
              <a:t>Uses – </a:t>
            </a:r>
            <a:r>
              <a:rPr lang="en-US" sz="1460" dirty="0" smtClean="0">
                <a:latin typeface="Calibri" panose="020F0502020204030204" pitchFamily="34" charset="0"/>
              </a:rPr>
              <a:t>Used to scan in documents and covert them to a usable format.</a:t>
            </a:r>
          </a:p>
          <a:p>
            <a:pPr marL="285750" indent="-285750">
              <a:buClr>
                <a:srgbClr val="00B050"/>
              </a:buClr>
              <a:buFont typeface="Wingdings 3" panose="05040102010807070707" pitchFamily="18" charset="2"/>
              <a:buChar char=""/>
            </a:pPr>
            <a:r>
              <a:rPr lang="en-US" sz="1460" dirty="0" smtClean="0">
                <a:latin typeface="Calibri" panose="020F0502020204030204" pitchFamily="34" charset="0"/>
              </a:rPr>
              <a:t>Old and valuable books can be scanned, thus protecting the originals from damage or producing records of paper copies.</a:t>
            </a:r>
          </a:p>
          <a:p>
            <a:pPr marL="285750" indent="-285750">
              <a:buClr>
                <a:srgbClr val="00B050"/>
              </a:buClr>
              <a:buFont typeface="Wingdings 3" panose="05040102010807070707" pitchFamily="18" charset="2"/>
              <a:buChar char=""/>
            </a:pPr>
            <a:r>
              <a:rPr lang="en-US" sz="1460" dirty="0" smtClean="0">
                <a:latin typeface="Calibri" panose="020F0502020204030204" pitchFamily="34" charset="0"/>
              </a:rPr>
              <a:t>Non-digital photographs need to be scanned if they are to be stored on computer.</a:t>
            </a:r>
          </a:p>
          <a:p>
            <a:pPr marL="285750" indent="-285750">
              <a:buClr>
                <a:srgbClr val="00B050"/>
              </a:buClr>
              <a:buFont typeface="Wingdings 3" panose="05040102010807070707" pitchFamily="18" charset="2"/>
              <a:buChar char=""/>
            </a:pPr>
            <a:r>
              <a:rPr lang="en-US" sz="1460" b="1" dirty="0" smtClean="0">
                <a:latin typeface="Calibri" panose="020F0502020204030204" pitchFamily="34" charset="0"/>
              </a:rPr>
              <a:t>Advantages – </a:t>
            </a:r>
            <a:r>
              <a:rPr lang="en-US" sz="1460" dirty="0" smtClean="0">
                <a:latin typeface="Calibri" panose="020F0502020204030204" pitchFamily="34" charset="0"/>
              </a:rPr>
              <a:t>Images can be stored for editing.</a:t>
            </a:r>
          </a:p>
          <a:p>
            <a:pPr marL="285750" indent="-285750">
              <a:buClr>
                <a:srgbClr val="00B050"/>
              </a:buClr>
              <a:buFont typeface="Wingdings 3" panose="05040102010807070707" pitchFamily="18" charset="2"/>
              <a:buChar char=""/>
            </a:pPr>
            <a:r>
              <a:rPr lang="en-US" sz="1460" dirty="0" smtClean="0">
                <a:latin typeface="Calibri" panose="020F0502020204030204" pitchFamily="34" charset="0"/>
              </a:rPr>
              <a:t>Much faster and more accurate, no typing errors, than typing. </a:t>
            </a:r>
          </a:p>
          <a:p>
            <a:pPr marL="285750" indent="-285750">
              <a:buClr>
                <a:srgbClr val="00B050"/>
              </a:buClr>
              <a:buFont typeface="Wingdings 3" panose="05040102010807070707" pitchFamily="18" charset="2"/>
              <a:buChar char=""/>
            </a:pPr>
            <a:r>
              <a:rPr lang="en-US" sz="1460" dirty="0" smtClean="0">
                <a:latin typeface="Calibri" panose="020F0502020204030204" pitchFamily="34" charset="0"/>
              </a:rPr>
              <a:t>It is possible to recover lost documents and photos by scanning them.</a:t>
            </a:r>
          </a:p>
          <a:p>
            <a:pPr marL="285750" indent="-285750">
              <a:buClr>
                <a:srgbClr val="00B050"/>
              </a:buClr>
              <a:buFont typeface="Wingdings 3" panose="05040102010807070707" pitchFamily="18" charset="2"/>
              <a:buChar char=""/>
            </a:pPr>
            <a:r>
              <a:rPr lang="en-US" sz="1460" b="1" dirty="0" smtClean="0">
                <a:latin typeface="Calibri" panose="020F0502020204030204" pitchFamily="34" charset="0"/>
              </a:rPr>
              <a:t>Disadvantages</a:t>
            </a:r>
            <a:r>
              <a:rPr lang="en-US" sz="1460" dirty="0" smtClean="0">
                <a:latin typeface="Calibri" panose="020F0502020204030204" pitchFamily="34" charset="0"/>
              </a:rPr>
              <a:t> – The quality can be limited, depending on the scanner and will never be as good as the original quality.</a:t>
            </a:r>
            <a:endParaRPr lang="en-GB" sz="1460" dirty="0" smtClean="0">
              <a:latin typeface="Calibri" panose="020F0502020204030204" pitchFamily="34" charset="0"/>
            </a:endParaRP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6396" t="8340" r="6376" b="8930"/>
          <a:stretch/>
        </p:blipFill>
        <p:spPr>
          <a:xfrm>
            <a:off x="2292246" y="5505213"/>
            <a:ext cx="1343650" cy="985344"/>
          </a:xfrm>
          <a:prstGeom prst="rect">
            <a:avLst/>
          </a:prstGeom>
          <a:effectLst>
            <a:outerShdw blurRad="152400" dist="38100" dir="2700000" sx="105000" sy="105000" algn="tl" rotWithShape="0">
              <a:prstClr val="black">
                <a:alpha val="40000"/>
              </a:prstClr>
            </a:outerShdw>
          </a:effectLst>
        </p:spPr>
      </p:pic>
      <p:pic>
        <p:nvPicPr>
          <p:cNvPr id="3" name="Picture 2" descr="http://s1.www.scan2docx.com/img/product_photos/document_scanner_a4_left_zoom.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09831" y="5505213"/>
            <a:ext cx="951772" cy="985344"/>
          </a:xfrm>
          <a:prstGeom prst="rect">
            <a:avLst/>
          </a:prstGeom>
          <a:effectLst>
            <a:outerShdw blurRad="152400" dist="38100" dir="2700000" sx="105000" sy="105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5535" y="5505213"/>
            <a:ext cx="1562127" cy="1047114"/>
          </a:xfrm>
          <a:prstGeom prst="rect">
            <a:avLst/>
          </a:prstGeom>
          <a:effectLst>
            <a:outerShdw blurRad="152400" dist="38100" dir="2700000" sx="105000" sy="105000" algn="tl" rotWithShape="0">
              <a:prstClr val="black">
                <a:alpha val="40000"/>
              </a:prstClr>
            </a:outerShdw>
          </a:effectLst>
        </p:spPr>
      </p:pic>
      <p:pic>
        <p:nvPicPr>
          <p:cNvPr id="5" name="Picture 4"/>
          <p:cNvPicPr>
            <a:picLocks noChangeAspect="1"/>
          </p:cNvPicPr>
          <p:nvPr/>
        </p:nvPicPr>
        <p:blipFill rotWithShape="1">
          <a:blip r:embed="rId8" cstate="print">
            <a:extLst>
              <a:ext uri="{28A0092B-C50C-407E-A947-70E740481C1C}">
                <a14:useLocalDpi xmlns:a14="http://schemas.microsoft.com/office/drawing/2010/main" val="0"/>
              </a:ext>
            </a:extLst>
          </a:blip>
          <a:srcRect l="24196" t="2784" r="5350" b="23489"/>
          <a:stretch/>
        </p:blipFill>
        <p:spPr>
          <a:xfrm>
            <a:off x="5195968" y="5505213"/>
            <a:ext cx="1420442" cy="988134"/>
          </a:xfrm>
          <a:prstGeom prst="rect">
            <a:avLst/>
          </a:prstGeom>
          <a:effectLst>
            <a:outerShdw blurRad="152400" dist="38100" dir="2700000" sx="105000" sy="105000" algn="tl" rotWithShape="0">
              <a:prstClr val="black">
                <a:alpha val="40000"/>
              </a:prstClr>
            </a:outerShdw>
          </a:effectLst>
        </p:spPr>
      </p:pic>
    </p:spTree>
    <p:extLst>
      <p:ext uri="{BB962C8B-B14F-4D97-AF65-F5344CB8AC3E}">
        <p14:creationId xmlns:p14="http://schemas.microsoft.com/office/powerpoint/2010/main" val="2184853948"/>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44624"/>
            <a:ext cx="7416824" cy="625434"/>
          </a:xfrm>
        </p:spPr>
        <p:txBody>
          <a:bodyPr>
            <a:noAutofit/>
          </a:bodyPr>
          <a:lstStyle/>
          <a:p>
            <a:r>
              <a:rPr lang="en-GB" sz="4000" dirty="0"/>
              <a:t>2.1 – Input Devices</a:t>
            </a:r>
            <a:endParaRPr lang="en-GB" sz="40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3163227287"/>
              </p:ext>
            </p:extLst>
          </p:nvPr>
        </p:nvGraphicFramePr>
        <p:xfrm>
          <a:off x="6804248" y="1674315"/>
          <a:ext cx="1979910" cy="4882333"/>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979910"/>
              </a:tblGrid>
              <a:tr h="386533">
                <a:tc>
                  <a:txBody>
                    <a:bodyPr/>
                    <a:lstStyle/>
                    <a:p>
                      <a:pPr>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427127">
                <a:tc>
                  <a:txBody>
                    <a:bodyPr/>
                    <a:lstStyle/>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See how fast goods can be scanned</a:t>
                      </a:r>
                    </a:p>
                    <a:p>
                      <a:pPr marL="177800" indent="-177800" algn="l">
                        <a:spcAft>
                          <a:spcPts val="600"/>
                        </a:spcAft>
                        <a:buFontTx/>
                        <a:buBlip>
                          <a:blip r:embed="rId3"/>
                        </a:buBlip>
                      </a:pPr>
                      <a:r>
                        <a:rPr lang="en-US" sz="1500" baseline="0" dirty="0" smtClean="0">
                          <a:solidFill>
                            <a:schemeClr val="tx1"/>
                          </a:solidFill>
                          <a:effectLst/>
                          <a:latin typeface="Arial" pitchFamily="34" charset="0"/>
                          <a:ea typeface="Times New Roman"/>
                          <a:cs typeface="Arial" pitchFamily="34" charset="0"/>
                        </a:rPr>
                        <a:t>What was shopping life like before barcode scanning</a:t>
                      </a:r>
                      <a:endParaRPr lang="en-GB" sz="1500" baseline="0" dirty="0" smtClean="0">
                        <a:solidFill>
                          <a:schemeClr val="tx1"/>
                        </a:solidFill>
                        <a:effectLst/>
                        <a:latin typeface="Arial" pitchFamily="34" charset="0"/>
                        <a:ea typeface="Times New Roman"/>
                        <a:cs typeface="Arial" pitchFamily="34" charset="0"/>
                      </a:endParaRP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What do those numbers mean.</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Would individual pricing work today.</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Supermarkets now have a barcode app to count your own goods.</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What other ways could you cheat a barcode.</a:t>
                      </a:r>
                      <a:endParaRPr lang="en-GB" sz="1500" dirty="0" smtClean="0">
                        <a:solidFill>
                          <a:schemeClr val="tx1"/>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991194" y="1700808"/>
            <a:ext cx="1638116" cy="365447"/>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GB" sz="2000" b="1" dirty="0" smtClean="0"/>
              <a:t>2.1</a:t>
            </a:r>
            <a:r>
              <a:rPr lang="en-GB" sz="2000" dirty="0" smtClean="0"/>
              <a:t> – </a:t>
            </a:r>
            <a:r>
              <a:rPr lang="en-GB" sz="2000" b="1" dirty="0" smtClean="0"/>
              <a:t>Input Devices – Barcode Readers</a:t>
            </a:r>
            <a:endParaRPr lang="en-ZA" sz="2000" b="1" dirty="0">
              <a:latin typeface="Calibri" pitchFamily="34" charset="0"/>
              <a:ea typeface="Calibri" pitchFamily="34" charset="0"/>
              <a:cs typeface="Calibri" pitchFamily="34" charset="0"/>
            </a:endParaRPr>
          </a:p>
        </p:txBody>
      </p:sp>
      <p:sp>
        <p:nvSpPr>
          <p:cNvPr id="8" name="Rectangle 7"/>
          <p:cNvSpPr/>
          <p:nvPr/>
        </p:nvSpPr>
        <p:spPr>
          <a:xfrm>
            <a:off x="323850" y="1668864"/>
            <a:ext cx="6408390" cy="4016484"/>
          </a:xfrm>
          <a:prstGeom prst="rect">
            <a:avLst/>
          </a:prstGeom>
          <a:effectLst>
            <a:outerShdw blurRad="152400" dist="38100" dir="2700000" sx="105000" sy="105000" algn="tl" rotWithShape="0">
              <a:prstClr val="black">
                <a:alpha val="40000"/>
              </a:prstClr>
            </a:outerShdw>
          </a:effectLst>
        </p:spPr>
        <p:txBody>
          <a:bodyPr wrap="square">
            <a:spAutoFit/>
          </a:bodyPr>
          <a:lstStyle/>
          <a:p>
            <a:pPr marL="285750" indent="-285750">
              <a:buClr>
                <a:srgbClr val="00B050"/>
              </a:buClr>
              <a:buFont typeface="Wingdings 3" panose="05040102010807070707" pitchFamily="18" charset="2"/>
              <a:buChar char=""/>
            </a:pPr>
            <a:r>
              <a:rPr lang="en-US" sz="1500" b="1" dirty="0" smtClean="0">
                <a:latin typeface="Calibri" panose="020F0502020204030204" pitchFamily="34" charset="0"/>
              </a:rPr>
              <a:t>Barcode Readers </a:t>
            </a:r>
            <a:r>
              <a:rPr lang="en-US" sz="1500" dirty="0" smtClean="0">
                <a:latin typeface="Calibri" panose="020F0502020204030204" pitchFamily="34" charset="0"/>
              </a:rPr>
              <a:t>are used to read information in the form of bar codes. The reader is usually a scanner, handheld or EPOS mounted, like supermarkets. Handheld scanners or wands are very common when portability is required. </a:t>
            </a:r>
          </a:p>
          <a:p>
            <a:pPr marL="285750" indent="-285750">
              <a:buClr>
                <a:srgbClr val="00B050"/>
              </a:buClr>
              <a:buFont typeface="Wingdings 3" panose="05040102010807070707" pitchFamily="18" charset="2"/>
              <a:buChar char=""/>
            </a:pPr>
            <a:r>
              <a:rPr lang="en-US" sz="1500" b="1" dirty="0" smtClean="0">
                <a:latin typeface="Calibri" panose="020F0502020204030204" pitchFamily="34" charset="0"/>
              </a:rPr>
              <a:t>Uses – </a:t>
            </a:r>
            <a:r>
              <a:rPr lang="en-US" sz="1500" dirty="0" smtClean="0">
                <a:latin typeface="Calibri" panose="020F0502020204030204" pitchFamily="34" charset="0"/>
              </a:rPr>
              <a:t>They are used in supermarkets and shops where the goods are marked with a barcode and used to give limited information about the product to enable sales or stock control, </a:t>
            </a:r>
            <a:r>
              <a:rPr lang="en-US" sz="1500" dirty="0" err="1" smtClean="0">
                <a:latin typeface="Calibri" panose="020F0502020204030204" pitchFamily="34" charset="0"/>
              </a:rPr>
              <a:t>itemised</a:t>
            </a:r>
            <a:r>
              <a:rPr lang="en-US" sz="1500" dirty="0" smtClean="0">
                <a:latin typeface="Calibri" panose="020F0502020204030204" pitchFamily="34" charset="0"/>
              </a:rPr>
              <a:t> billing etc</a:t>
            </a:r>
            <a:r>
              <a:rPr lang="en-US" sz="1500" dirty="0">
                <a:latin typeface="Calibri" panose="020F0502020204030204" pitchFamily="34" charset="0"/>
              </a:rPr>
              <a:t>.</a:t>
            </a:r>
            <a:endParaRPr lang="en-US" sz="1500" dirty="0" smtClean="0">
              <a:latin typeface="Calibri" panose="020F0502020204030204" pitchFamily="34" charset="0"/>
            </a:endParaRPr>
          </a:p>
          <a:p>
            <a:pPr marL="285750" indent="-285750">
              <a:buClr>
                <a:srgbClr val="00B050"/>
              </a:buClr>
              <a:buFont typeface="Wingdings 3" panose="05040102010807070707" pitchFamily="18" charset="2"/>
              <a:buChar char=""/>
            </a:pPr>
            <a:r>
              <a:rPr lang="en-US" sz="1500" dirty="0" smtClean="0">
                <a:latin typeface="Calibri" panose="020F0502020204030204" pitchFamily="34" charset="0"/>
              </a:rPr>
              <a:t>Used in libraries to scan cards and books,  to keep track on loans.</a:t>
            </a:r>
          </a:p>
          <a:p>
            <a:pPr marL="285750" indent="-285750">
              <a:buClr>
                <a:srgbClr val="00B050"/>
              </a:buClr>
              <a:buFont typeface="Wingdings 3" panose="05040102010807070707" pitchFamily="18" charset="2"/>
              <a:buChar char=""/>
            </a:pPr>
            <a:r>
              <a:rPr lang="en-US" sz="1500" dirty="0" smtClean="0">
                <a:latin typeface="Calibri" panose="020F0502020204030204" pitchFamily="34" charset="0"/>
              </a:rPr>
              <a:t>Used by companies as a safety feature to ensure electrical checking (PAT) on a regular basis. Barcodes are placed to identify the object in a database which holds the information related for re-interrogation.</a:t>
            </a:r>
          </a:p>
          <a:p>
            <a:pPr marL="285750" indent="-285750">
              <a:buClr>
                <a:srgbClr val="00B050"/>
              </a:buClr>
              <a:buFont typeface="Wingdings 3" panose="05040102010807070707" pitchFamily="18" charset="2"/>
              <a:buChar char=""/>
            </a:pPr>
            <a:r>
              <a:rPr lang="en-US" sz="1500" b="1" dirty="0" smtClean="0">
                <a:latin typeface="Calibri" panose="020F0502020204030204" pitchFamily="34" charset="0"/>
              </a:rPr>
              <a:t>Advantages – </a:t>
            </a:r>
            <a:r>
              <a:rPr lang="en-US" sz="1500" dirty="0" smtClean="0">
                <a:latin typeface="Calibri" panose="020F0502020204030204" pitchFamily="34" charset="0"/>
              </a:rPr>
              <a:t>Very fast method of and fewer mistakes are made.</a:t>
            </a:r>
          </a:p>
          <a:p>
            <a:pPr marL="285750" indent="-285750">
              <a:buClr>
                <a:srgbClr val="00B050"/>
              </a:buClr>
              <a:buFont typeface="Wingdings 3" panose="05040102010807070707" pitchFamily="18" charset="2"/>
              <a:buChar char=""/>
            </a:pPr>
            <a:r>
              <a:rPr lang="en-US" sz="1500" dirty="0" smtClean="0">
                <a:latin typeface="Calibri" panose="020F0502020204030204" pitchFamily="34" charset="0"/>
              </a:rPr>
              <a:t>Used to improve safety and enable automatic stock control.</a:t>
            </a:r>
          </a:p>
          <a:p>
            <a:pPr marL="285750" indent="-285750">
              <a:buClr>
                <a:srgbClr val="00B050"/>
              </a:buClr>
              <a:buFont typeface="Wingdings 3" panose="05040102010807070707" pitchFamily="18" charset="2"/>
              <a:buChar char=""/>
            </a:pPr>
            <a:r>
              <a:rPr lang="en-US" sz="1500" dirty="0" smtClean="0">
                <a:latin typeface="Calibri" panose="020F0502020204030204" pitchFamily="34" charset="0"/>
              </a:rPr>
              <a:t>When an item is changed, the central database updates the barcodes so there is no need to change the pricing on the item.</a:t>
            </a:r>
          </a:p>
          <a:p>
            <a:pPr marL="285750" indent="-285750">
              <a:buClr>
                <a:srgbClr val="00B050"/>
              </a:buClr>
              <a:buFont typeface="Wingdings 3" panose="05040102010807070707" pitchFamily="18" charset="2"/>
              <a:buChar char=""/>
            </a:pPr>
            <a:r>
              <a:rPr lang="en-US" sz="1500" b="1" dirty="0" smtClean="0">
                <a:latin typeface="Calibri" panose="020F0502020204030204" pitchFamily="34" charset="0"/>
              </a:rPr>
              <a:t>Disadvantages</a:t>
            </a:r>
            <a:r>
              <a:rPr lang="en-US" sz="1500" dirty="0" smtClean="0">
                <a:latin typeface="Calibri" panose="020F0502020204030204" pitchFamily="34" charset="0"/>
              </a:rPr>
              <a:t> – Relatively expensive since every item in a shop needs a barcode and entered into the database. Also training and IT needed.</a:t>
            </a:r>
          </a:p>
          <a:p>
            <a:pPr marL="285750" indent="-285750">
              <a:buClr>
                <a:srgbClr val="00B050"/>
              </a:buClr>
              <a:buFont typeface="Wingdings 3" panose="05040102010807070707" pitchFamily="18" charset="2"/>
              <a:buChar char=""/>
            </a:pPr>
            <a:r>
              <a:rPr lang="en-US" sz="1500" dirty="0" smtClean="0">
                <a:latin typeface="Calibri" panose="020F0502020204030204" pitchFamily="34" charset="0"/>
              </a:rPr>
              <a:t>Not foolproof, barcodes can be swopped around ion items.</a:t>
            </a:r>
            <a:endParaRPr lang="en-GB" sz="1500" dirty="0" smtClean="0">
              <a:latin typeface="Calibri" panose="020F0502020204030204"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2744" y="5640289"/>
            <a:ext cx="1305319" cy="943390"/>
          </a:xfrm>
          <a:prstGeom prst="rect">
            <a:avLst/>
          </a:prstGeom>
          <a:effectLst>
            <a:outerShdw blurRad="152400" dist="38100" dir="2700000" sx="105000" sy="105000" algn="tl" rotWithShape="0">
              <a:prstClr val="black">
                <a:alpha val="40000"/>
              </a:prstClr>
            </a:outerShdw>
          </a:effectLst>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34406" y="5682424"/>
            <a:ext cx="1306166" cy="901255"/>
          </a:xfrm>
          <a:prstGeom prst="rect">
            <a:avLst/>
          </a:prstGeom>
          <a:effectLst>
            <a:outerShdw blurRad="152400" dist="38100" dir="2700000" sx="105000" sy="105000" algn="tl" rotWithShape="0">
              <a:prstClr val="black">
                <a:alpha val="40000"/>
              </a:prstClr>
            </a:outerShdw>
          </a:effectLst>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3608" y="5640289"/>
            <a:ext cx="1224136" cy="943390"/>
          </a:xfrm>
          <a:prstGeom prst="rect">
            <a:avLst/>
          </a:prstGeom>
          <a:effectLst>
            <a:outerShdw blurRad="152400" dist="38100" dir="2700000" sx="105000" sy="105000" algn="tl" rotWithShape="0">
              <a:prstClr val="black">
                <a:alpha val="40000"/>
              </a:prstClr>
            </a:outerShdw>
          </a:effectLst>
        </p:spPr>
      </p:pic>
      <p:pic>
        <p:nvPicPr>
          <p:cNvPr id="5" name="Picture 4"/>
          <p:cNvPicPr>
            <a:picLocks noChangeAspect="1"/>
          </p:cNvPicPr>
          <p:nvPr/>
        </p:nvPicPr>
        <p:blipFill rotWithShape="1">
          <a:blip r:embed="rId8" cstate="print">
            <a:extLst>
              <a:ext uri="{28A0092B-C50C-407E-A947-70E740481C1C}">
                <a14:useLocalDpi xmlns:a14="http://schemas.microsoft.com/office/drawing/2010/main" val="0"/>
              </a:ext>
            </a:extLst>
          </a:blip>
          <a:srcRect l="32990" t="10360" r="27320" b="10360"/>
          <a:stretch/>
        </p:blipFill>
        <p:spPr>
          <a:xfrm>
            <a:off x="5388199" y="5685348"/>
            <a:ext cx="650049" cy="866733"/>
          </a:xfrm>
          <a:prstGeom prst="rect">
            <a:avLst/>
          </a:prstGeom>
          <a:effectLst>
            <a:outerShdw blurRad="152400" dist="38100" dir="2700000" sx="105000" sy="105000" algn="tl" rotWithShape="0">
              <a:prstClr val="black">
                <a:alpha val="40000"/>
              </a:prstClr>
            </a:outerShdw>
          </a:effectLst>
        </p:spPr>
      </p:pic>
    </p:spTree>
    <p:extLst>
      <p:ext uri="{BB962C8B-B14F-4D97-AF65-F5344CB8AC3E}">
        <p14:creationId xmlns:p14="http://schemas.microsoft.com/office/powerpoint/2010/main" val="973648949"/>
      </p:ext>
    </p:extLst>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44624"/>
            <a:ext cx="7416824" cy="625434"/>
          </a:xfrm>
        </p:spPr>
        <p:txBody>
          <a:bodyPr>
            <a:noAutofit/>
          </a:bodyPr>
          <a:lstStyle/>
          <a:p>
            <a:r>
              <a:rPr lang="en-GB" sz="4000" dirty="0"/>
              <a:t>2.1 – Input Devices</a:t>
            </a:r>
            <a:endParaRPr lang="en-GB" sz="40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241254790"/>
              </p:ext>
            </p:extLst>
          </p:nvPr>
        </p:nvGraphicFramePr>
        <p:xfrm>
          <a:off x="6888479" y="1674315"/>
          <a:ext cx="1895678" cy="4882333"/>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895678"/>
              </a:tblGrid>
              <a:tr h="386533">
                <a:tc>
                  <a:txBody>
                    <a:bodyPr/>
                    <a:lstStyle/>
                    <a:p>
                      <a:pPr>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427127">
                <a:tc>
                  <a:txBody>
                    <a:bodyPr/>
                    <a:lstStyle/>
                    <a:p>
                      <a:pPr marL="177800" indent="-177800" algn="l">
                        <a:spcAft>
                          <a:spcPts val="600"/>
                        </a:spcAft>
                        <a:buFontTx/>
                        <a:buBlip>
                          <a:blip r:embed="rId3"/>
                        </a:buBlip>
                      </a:pPr>
                      <a:r>
                        <a:rPr lang="en-US" sz="1500" baseline="0" dirty="0" smtClean="0">
                          <a:solidFill>
                            <a:srgbClr val="FF0000"/>
                          </a:solidFill>
                          <a:effectLst/>
                          <a:latin typeface="Arial" pitchFamily="34" charset="0"/>
                          <a:ea typeface="Times New Roman"/>
                          <a:cs typeface="Arial" pitchFamily="34" charset="0"/>
                        </a:rPr>
                        <a:t>How shops scan lottery tickets.</a:t>
                      </a:r>
                      <a:endParaRPr lang="en-GB" sz="1500" baseline="0" dirty="0" smtClean="0">
                        <a:solidFill>
                          <a:srgbClr val="FF0000"/>
                        </a:solidFill>
                        <a:effectLst/>
                        <a:latin typeface="Arial" pitchFamily="34" charset="0"/>
                        <a:ea typeface="Times New Roman"/>
                        <a:cs typeface="Arial" pitchFamily="34" charset="0"/>
                      </a:endParaRP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Remember the days of the football pools and Littlewoods.</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Research Hanging Chads and George Bush.</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Some School registers are still done in a similar way.</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What if the questions are not just Yes/No.</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How light can the mark be.</a:t>
                      </a:r>
                      <a:endParaRPr lang="en-GB" sz="1500" dirty="0" smtClean="0">
                        <a:solidFill>
                          <a:schemeClr val="tx1"/>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991194" y="1700808"/>
            <a:ext cx="1638116" cy="365447"/>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GB" sz="2000" b="1" dirty="0" smtClean="0"/>
              <a:t>2.1</a:t>
            </a:r>
            <a:r>
              <a:rPr lang="en-GB" sz="2000" dirty="0" smtClean="0"/>
              <a:t> – </a:t>
            </a:r>
            <a:r>
              <a:rPr lang="en-GB" sz="2000" b="1" dirty="0" smtClean="0"/>
              <a:t>Input Devices – OMR Devices</a:t>
            </a:r>
            <a:endParaRPr lang="en-ZA" sz="2000" b="1" dirty="0">
              <a:latin typeface="Calibri" pitchFamily="34" charset="0"/>
              <a:ea typeface="Calibri" pitchFamily="34" charset="0"/>
              <a:cs typeface="Calibri" pitchFamily="34" charset="0"/>
            </a:endParaRPr>
          </a:p>
        </p:txBody>
      </p:sp>
      <p:sp>
        <p:nvSpPr>
          <p:cNvPr id="8" name="Rectangle 7"/>
          <p:cNvSpPr/>
          <p:nvPr/>
        </p:nvSpPr>
        <p:spPr>
          <a:xfrm>
            <a:off x="323850" y="1668864"/>
            <a:ext cx="6480398" cy="3964162"/>
          </a:xfrm>
          <a:prstGeom prst="rect">
            <a:avLst/>
          </a:prstGeom>
        </p:spPr>
        <p:txBody>
          <a:bodyPr wrap="square">
            <a:spAutoFit/>
          </a:bodyPr>
          <a:lstStyle/>
          <a:p>
            <a:pPr marL="285750" indent="-285750">
              <a:buClr>
                <a:srgbClr val="00B050"/>
              </a:buClr>
              <a:buFont typeface="Wingdings 3" panose="05040102010807070707" pitchFamily="18" charset="2"/>
              <a:buChar char=""/>
            </a:pPr>
            <a:r>
              <a:rPr lang="en-US" sz="1480" b="1" dirty="0" smtClean="0">
                <a:latin typeface="Calibri" panose="020F0502020204030204" pitchFamily="34" charset="0"/>
              </a:rPr>
              <a:t>Optical mark Readers (OMR) </a:t>
            </a:r>
            <a:r>
              <a:rPr lang="en-US" sz="1480" dirty="0" smtClean="0">
                <a:latin typeface="Calibri" panose="020F0502020204030204" pitchFamily="34" charset="0"/>
              </a:rPr>
              <a:t>is a system which can read marks written in pen or pencil. The places where the marks are made are clearly shown on the form, for example:  1 </a:t>
            </a:r>
            <a:r>
              <a:rPr lang="en-US" sz="1480" spc="-150" dirty="0" smtClean="0">
                <a:latin typeface="Calibri" panose="020F0502020204030204" pitchFamily="34" charset="0"/>
                <a:sym typeface="Wingdings 2" panose="05020102010507070707" pitchFamily="18" charset="2"/>
              </a:rPr>
              <a:t>--</a:t>
            </a:r>
            <a:r>
              <a:rPr lang="en-US" sz="1480" spc="-150" dirty="0" smtClean="0">
                <a:latin typeface="Calibri" panose="020F0502020204030204" pitchFamily="34" charset="0"/>
              </a:rPr>
              <a:t> </a:t>
            </a:r>
            <a:r>
              <a:rPr lang="en-US" sz="1480" dirty="0" smtClean="0">
                <a:latin typeface="Calibri" panose="020F0502020204030204" pitchFamily="34" charset="0"/>
              </a:rPr>
              <a:t> 2 </a:t>
            </a:r>
            <a:r>
              <a:rPr lang="en-US" sz="1480" dirty="0" smtClean="0">
                <a:latin typeface="Calibri" panose="020F0502020204030204" pitchFamily="34" charset="0"/>
                <a:sym typeface="Wingdings 2" panose="05020102010507070707" pitchFamily="18" charset="2"/>
              </a:rPr>
              <a:t>   3  </a:t>
            </a:r>
          </a:p>
          <a:p>
            <a:pPr marL="285750" indent="-285750">
              <a:buClr>
                <a:srgbClr val="00B050"/>
              </a:buClr>
              <a:buFont typeface="Wingdings 3" panose="05040102010807070707" pitchFamily="18" charset="2"/>
              <a:buChar char=""/>
            </a:pPr>
            <a:r>
              <a:rPr lang="en-US" sz="1480" dirty="0" smtClean="0">
                <a:latin typeface="Calibri" panose="020F0502020204030204" pitchFamily="34" charset="0"/>
                <a:sym typeface="Wingdings 2" panose="05020102010507070707" pitchFamily="18" charset="2"/>
              </a:rPr>
              <a:t>In this example, a pencil mark has been made between the dots on answer 1. The position of the mark is stored in the computers memory after being read by the OMR device.</a:t>
            </a:r>
            <a:endParaRPr lang="en-US" sz="1480" dirty="0" smtClean="0">
              <a:latin typeface="Calibri" panose="020F0502020204030204" pitchFamily="34" charset="0"/>
            </a:endParaRPr>
          </a:p>
          <a:p>
            <a:pPr marL="285750" indent="-285750">
              <a:buClr>
                <a:srgbClr val="00B050"/>
              </a:buClr>
              <a:buFont typeface="Wingdings 3" panose="05040102010807070707" pitchFamily="18" charset="2"/>
              <a:buChar char=""/>
            </a:pPr>
            <a:r>
              <a:rPr lang="en-US" sz="1480" b="1" dirty="0" smtClean="0">
                <a:latin typeface="Calibri" panose="020F0502020204030204" pitchFamily="34" charset="0"/>
              </a:rPr>
              <a:t>Uses – </a:t>
            </a:r>
            <a:r>
              <a:rPr lang="en-US" sz="1480" dirty="0" smtClean="0">
                <a:latin typeface="Calibri" panose="020F0502020204030204" pitchFamily="34" charset="0"/>
              </a:rPr>
              <a:t>They are used to read questionnaires, multiple choice examination papers and other types of forms where responses are registered in the form of lines or shaded areas.</a:t>
            </a:r>
          </a:p>
          <a:p>
            <a:pPr marL="285750" indent="-285750">
              <a:buClr>
                <a:srgbClr val="00B050"/>
              </a:buClr>
              <a:buFont typeface="Wingdings 3" panose="05040102010807070707" pitchFamily="18" charset="2"/>
              <a:buChar char=""/>
            </a:pPr>
            <a:r>
              <a:rPr lang="en-US" sz="1480" b="1" dirty="0" smtClean="0">
                <a:latin typeface="Calibri" panose="020F0502020204030204" pitchFamily="34" charset="0"/>
              </a:rPr>
              <a:t>Advantages – </a:t>
            </a:r>
            <a:r>
              <a:rPr lang="en-US" sz="1480" dirty="0" smtClean="0">
                <a:latin typeface="Calibri" panose="020F0502020204030204" pitchFamily="34" charset="0"/>
              </a:rPr>
              <a:t>It is a very fast way on inputting awkward information like survey results, the documents are fed in automatically with no user input.</a:t>
            </a:r>
          </a:p>
          <a:p>
            <a:pPr marL="285750" indent="-285750">
              <a:buClr>
                <a:srgbClr val="00B050"/>
              </a:buClr>
              <a:buFont typeface="Wingdings 3" panose="05040102010807070707" pitchFamily="18" charset="2"/>
              <a:buChar char=""/>
            </a:pPr>
            <a:r>
              <a:rPr lang="en-US" sz="1480" dirty="0" smtClean="0">
                <a:latin typeface="Calibri" panose="020F0502020204030204" pitchFamily="34" charset="0"/>
              </a:rPr>
              <a:t>No typing therefor more accurate than keying in data and more accurate than OCR.</a:t>
            </a:r>
          </a:p>
          <a:p>
            <a:pPr marL="285750" indent="-285750">
              <a:buClr>
                <a:srgbClr val="00B050"/>
              </a:buClr>
              <a:buFont typeface="Wingdings 3" panose="05040102010807070707" pitchFamily="18" charset="2"/>
              <a:buChar char=""/>
            </a:pPr>
            <a:r>
              <a:rPr lang="en-US" sz="1480" b="1" dirty="0" smtClean="0">
                <a:latin typeface="Calibri" panose="020F0502020204030204" pitchFamily="34" charset="0"/>
              </a:rPr>
              <a:t>Disadvantages</a:t>
            </a:r>
            <a:r>
              <a:rPr lang="en-US" sz="1480" dirty="0" smtClean="0">
                <a:latin typeface="Calibri" panose="020F0502020204030204" pitchFamily="34" charset="0"/>
              </a:rPr>
              <a:t> – The forms need to be carefully designed to make sure that the marks and shading are correctly positioned for accuracy.</a:t>
            </a:r>
          </a:p>
          <a:p>
            <a:pPr marL="285750" indent="-285750">
              <a:buClr>
                <a:srgbClr val="00B050"/>
              </a:buClr>
              <a:buFont typeface="Wingdings 3" panose="05040102010807070707" pitchFamily="18" charset="2"/>
              <a:buChar char=""/>
            </a:pPr>
            <a:r>
              <a:rPr lang="en-US" sz="1480" dirty="0" smtClean="0">
                <a:latin typeface="Calibri" panose="020F0502020204030204" pitchFamily="34" charset="0"/>
              </a:rPr>
              <a:t>There are issues when the form is not filled in correctly and sometimes have to be manually checked before being read by the OMR which is time consuming.</a:t>
            </a:r>
            <a:endParaRPr lang="en-GB" sz="1480" dirty="0" smtClean="0">
              <a:latin typeface="Calibri" panose="020F0502020204030204" pitchFamily="34" charset="0"/>
            </a:endParaRPr>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1745" t="5442" r="3354" b="6928"/>
          <a:stretch/>
        </p:blipFill>
        <p:spPr>
          <a:xfrm>
            <a:off x="5004048" y="5713462"/>
            <a:ext cx="1728192" cy="864096"/>
          </a:xfrm>
          <a:prstGeom prst="rect">
            <a:avLst/>
          </a:prstGeom>
          <a:effectLst>
            <a:outerShdw blurRad="152400" dist="38100" dir="2700000" sx="105000" sy="105000" algn="tl" rotWithShape="0">
              <a:prstClr val="black">
                <a:alpha val="40000"/>
              </a:prstClr>
            </a:outerShdw>
          </a:effectLst>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l="18010" t="16401" r="20410" b="8000"/>
          <a:stretch/>
        </p:blipFill>
        <p:spPr>
          <a:xfrm>
            <a:off x="3928499" y="5639182"/>
            <a:ext cx="1003541" cy="938376"/>
          </a:xfrm>
          <a:prstGeom prst="rect">
            <a:avLst/>
          </a:prstGeom>
          <a:effectLst>
            <a:outerShdw blurRad="152400" dist="38100" dir="2700000" sx="105000" sy="105000" algn="tl" rotWithShape="0">
              <a:prstClr val="black">
                <a:alpha val="40000"/>
              </a:prstClr>
            </a:outerShdw>
          </a:effectLst>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99792" y="5713461"/>
            <a:ext cx="964146" cy="848449"/>
          </a:xfrm>
          <a:prstGeom prst="rect">
            <a:avLst/>
          </a:prstGeom>
          <a:effectLst>
            <a:outerShdw blurRad="152400" dist="38100" dir="2700000" sx="105000" sy="105000" algn="tl" rotWithShape="0">
              <a:prstClr val="black">
                <a:alpha val="40000"/>
              </a:prstClr>
            </a:outerShdw>
          </a:effectLst>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3850" y="5622780"/>
            <a:ext cx="2134387" cy="939130"/>
          </a:xfrm>
          <a:prstGeom prst="rect">
            <a:avLst/>
          </a:prstGeom>
          <a:effectLst>
            <a:outerShdw blurRad="152400" dist="38100" dir="2700000" sx="105000" sy="105000" algn="tl" rotWithShape="0">
              <a:prstClr val="black">
                <a:alpha val="40000"/>
              </a:prstClr>
            </a:outerShdw>
          </a:effectLst>
        </p:spPr>
      </p:pic>
    </p:spTree>
    <p:extLst>
      <p:ext uri="{BB962C8B-B14F-4D97-AF65-F5344CB8AC3E}">
        <p14:creationId xmlns:p14="http://schemas.microsoft.com/office/powerpoint/2010/main" val="3935009337"/>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r>
              <a:rPr lang="en-GB" sz="3600" b="1" dirty="0" smtClean="0"/>
              <a:t>Assignment Scenario</a:t>
            </a:r>
          </a:p>
        </p:txBody>
      </p:sp>
      <p:sp>
        <p:nvSpPr>
          <p:cNvPr id="5" name="Content Placeholder 1"/>
          <p:cNvSpPr>
            <a:spLocks noGrp="1"/>
          </p:cNvSpPr>
          <p:nvPr>
            <p:ph idx="4294967295"/>
          </p:nvPr>
        </p:nvSpPr>
        <p:spPr>
          <a:xfrm>
            <a:off x="222423" y="1052736"/>
            <a:ext cx="8742065" cy="5616624"/>
          </a:xfrm>
          <a:solidFill>
            <a:schemeClr val="bg1"/>
          </a:solidFill>
          <a:ln w="38100">
            <a:solidFill>
              <a:schemeClr val="accent3"/>
            </a:solidFill>
          </a:ln>
          <a:effectLst>
            <a:outerShdw blurRad="50800" dist="38100" dir="2700000" algn="tl" rotWithShape="0">
              <a:prstClr val="black">
                <a:alpha val="40000"/>
              </a:prstClr>
            </a:outerShdw>
          </a:effectLst>
        </p:spPr>
        <p:txBody>
          <a:bodyPr>
            <a:noAutofit/>
          </a:bodyPr>
          <a:lstStyle/>
          <a:p>
            <a:r>
              <a:rPr lang="en-GB" sz="2130" dirty="0" smtClean="0">
                <a:latin typeface="Arial" panose="020B0604020202020204" pitchFamily="34" charset="0"/>
                <a:cs typeface="Arial" panose="020B0604020202020204" pitchFamily="34" charset="0"/>
              </a:rPr>
              <a:t>There are 4 sections to this Theory Unit, each of which will give you a basic understanding and practice at possible exam questions. It will involve gaining knowledge towards the answers.</a:t>
            </a:r>
          </a:p>
          <a:p>
            <a:r>
              <a:rPr lang="en-GB" sz="2130" dirty="0" smtClean="0">
                <a:latin typeface="Arial" panose="020B0604020202020204" pitchFamily="34" charset="0"/>
                <a:cs typeface="Arial" panose="020B0604020202020204" pitchFamily="34" charset="0"/>
              </a:rPr>
              <a:t>This is not a wrote learning course, you will need to understand the basics of ICT in order to adapt your knowledge towards companies and their needs. This will involve understanding Components of computer systems, Inputs and Outputs, Storage devices and media, Data Types, The Effects of Using ICT, The Ways in which ICT is used and Systems Analysis and Design.</a:t>
            </a:r>
          </a:p>
          <a:p>
            <a:r>
              <a:rPr lang="en-GB" sz="2130" dirty="0" smtClean="0">
                <a:latin typeface="Arial" panose="020B0604020202020204" pitchFamily="34" charset="0"/>
                <a:cs typeface="Arial" panose="020B0604020202020204" pitchFamily="34" charset="0"/>
              </a:rPr>
              <a:t>In the exam you will be given a scenario to answers questions from, and adapt your knowledge and use the key terms and named components to give a judgemental answer.</a:t>
            </a:r>
          </a:p>
          <a:p>
            <a:r>
              <a:rPr lang="en-GB" sz="2130" dirty="0" smtClean="0">
                <a:latin typeface="Arial" panose="020B0604020202020204" pitchFamily="34" charset="0"/>
                <a:cs typeface="Arial" panose="020B0604020202020204" pitchFamily="34" charset="0"/>
              </a:rPr>
              <a:t>The exam will consist of precise questions requiring precise answers as well as theory questions that will require you to propose a possible solution with a justification.</a:t>
            </a:r>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44624"/>
            <a:ext cx="7416824" cy="625434"/>
          </a:xfrm>
        </p:spPr>
        <p:txBody>
          <a:bodyPr>
            <a:noAutofit/>
          </a:bodyPr>
          <a:lstStyle/>
          <a:p>
            <a:r>
              <a:rPr lang="en-GB" sz="4000" dirty="0"/>
              <a:t>2.1 – Input Devices</a:t>
            </a:r>
            <a:endParaRPr lang="en-GB" sz="40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3991152691"/>
              </p:ext>
            </p:extLst>
          </p:nvPr>
        </p:nvGraphicFramePr>
        <p:xfrm>
          <a:off x="6876256" y="1674315"/>
          <a:ext cx="1907902" cy="4813660"/>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907902"/>
              </a:tblGrid>
              <a:tr h="386533">
                <a:tc>
                  <a:txBody>
                    <a:bodyPr/>
                    <a:lstStyle/>
                    <a:p>
                      <a:pPr>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427127">
                <a:tc>
                  <a:txBody>
                    <a:bodyPr/>
                    <a:lstStyle/>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Look at Google scanning old books for Google library.</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Thousands of files kept by companies before computers were around.</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Old manuscripts that can only be read under special observation.</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The time it would take to retype a book</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Will E-books replace printed books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991194" y="1700808"/>
            <a:ext cx="1638116" cy="365447"/>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GB" sz="2000" b="1" dirty="0" smtClean="0"/>
              <a:t>2.1</a:t>
            </a:r>
            <a:r>
              <a:rPr lang="en-GB" sz="2000" dirty="0" smtClean="0"/>
              <a:t> – </a:t>
            </a:r>
            <a:r>
              <a:rPr lang="en-GB" sz="2000" b="1" dirty="0" smtClean="0"/>
              <a:t>Input Devices – OCR Readers</a:t>
            </a:r>
            <a:endParaRPr lang="en-ZA" sz="2000" b="1" dirty="0">
              <a:latin typeface="Calibri" pitchFamily="34" charset="0"/>
              <a:ea typeface="Calibri" pitchFamily="34" charset="0"/>
              <a:cs typeface="Calibri" pitchFamily="34" charset="0"/>
            </a:endParaRPr>
          </a:p>
        </p:txBody>
      </p:sp>
      <p:sp>
        <p:nvSpPr>
          <p:cNvPr id="8" name="Rectangle 7"/>
          <p:cNvSpPr/>
          <p:nvPr/>
        </p:nvSpPr>
        <p:spPr>
          <a:xfrm>
            <a:off x="323850" y="1610038"/>
            <a:ext cx="6408390" cy="2800767"/>
          </a:xfrm>
          <a:prstGeom prst="rect">
            <a:avLst/>
          </a:prstGeom>
        </p:spPr>
        <p:txBody>
          <a:bodyPr wrap="square">
            <a:spAutoFit/>
          </a:bodyPr>
          <a:lstStyle/>
          <a:p>
            <a:pPr marL="285750" indent="-285750">
              <a:buClr>
                <a:srgbClr val="00B050"/>
              </a:buClr>
              <a:buFont typeface="Wingdings 3" panose="05040102010807070707" pitchFamily="18" charset="2"/>
              <a:buChar char=""/>
            </a:pPr>
            <a:r>
              <a:rPr lang="en-US" sz="1600" b="1" dirty="0" smtClean="0">
                <a:latin typeface="Calibri" panose="020F0502020204030204" pitchFamily="34" charset="0"/>
              </a:rPr>
              <a:t>Optical Character Recognition (OCR) </a:t>
            </a:r>
            <a:r>
              <a:rPr lang="en-US" sz="1600" dirty="0" smtClean="0">
                <a:latin typeface="Calibri" panose="020F0502020204030204" pitchFamily="34" charset="0"/>
              </a:rPr>
              <a:t>is the name given to software that takes scanned text </a:t>
            </a:r>
            <a:r>
              <a:rPr lang="en-US" sz="1600" dirty="0">
                <a:latin typeface="Calibri" panose="020F0502020204030204" pitchFamily="34" charset="0"/>
              </a:rPr>
              <a:t>and converts it into a computer readable </a:t>
            </a:r>
            <a:r>
              <a:rPr lang="en-US" sz="1600" dirty="0" smtClean="0">
                <a:latin typeface="Calibri" panose="020F0502020204030204" pitchFamily="34" charset="0"/>
              </a:rPr>
              <a:t>form to be used in Word processing, DTP and presentation packages. </a:t>
            </a:r>
          </a:p>
          <a:p>
            <a:pPr marL="285750" indent="-285750">
              <a:buClr>
                <a:srgbClr val="00B050"/>
              </a:buClr>
              <a:buFont typeface="Wingdings 3" panose="05040102010807070707" pitchFamily="18" charset="2"/>
              <a:buChar char=""/>
            </a:pPr>
            <a:r>
              <a:rPr lang="en-US" sz="1600" b="1" dirty="0" smtClean="0">
                <a:latin typeface="Calibri" panose="020F0502020204030204" pitchFamily="34" charset="0"/>
              </a:rPr>
              <a:t>Uses – </a:t>
            </a:r>
            <a:r>
              <a:rPr lang="en-US" sz="1600" dirty="0" smtClean="0">
                <a:latin typeface="Calibri" panose="020F0502020204030204" pitchFamily="34" charset="0"/>
              </a:rPr>
              <a:t>One of the most common uses is in Passports and Identity Cards.</a:t>
            </a:r>
          </a:p>
          <a:p>
            <a:pPr marL="285750" indent="-285750">
              <a:buClr>
                <a:srgbClr val="00B050"/>
              </a:buClr>
              <a:buFont typeface="Wingdings 3" panose="05040102010807070707" pitchFamily="18" charset="2"/>
              <a:buChar char=""/>
            </a:pPr>
            <a:r>
              <a:rPr lang="en-US" sz="1600" dirty="0" smtClean="0">
                <a:latin typeface="Calibri" panose="020F0502020204030204" pitchFamily="34" charset="0"/>
              </a:rPr>
              <a:t>OCR is used when scanning in documents so they can be modified.</a:t>
            </a:r>
          </a:p>
          <a:p>
            <a:pPr marL="285750" indent="-285750">
              <a:buClr>
                <a:srgbClr val="00B050"/>
              </a:buClr>
              <a:buFont typeface="Wingdings 3" panose="05040102010807070707" pitchFamily="18" charset="2"/>
              <a:buChar char=""/>
            </a:pPr>
            <a:r>
              <a:rPr lang="en-US" sz="1600" b="1" dirty="0" smtClean="0">
                <a:latin typeface="Calibri" panose="020F0502020204030204" pitchFamily="34" charset="0"/>
              </a:rPr>
              <a:t>Advantages – </a:t>
            </a:r>
            <a:r>
              <a:rPr lang="en-US" sz="1600" dirty="0" smtClean="0">
                <a:latin typeface="Calibri" panose="020F0502020204030204" pitchFamily="34" charset="0"/>
              </a:rPr>
              <a:t>It is a much faster data entry system than manually keying in data </a:t>
            </a:r>
          </a:p>
          <a:p>
            <a:pPr marL="285750" indent="-285750">
              <a:buClr>
                <a:srgbClr val="00B050"/>
              </a:buClr>
              <a:buFont typeface="Wingdings 3" panose="05040102010807070707" pitchFamily="18" charset="2"/>
              <a:buChar char=""/>
            </a:pPr>
            <a:r>
              <a:rPr lang="en-US" sz="1600" dirty="0">
                <a:latin typeface="Calibri" panose="020F0502020204030204" pitchFamily="34" charset="0"/>
              </a:rPr>
              <a:t>Since there is no manual data entry, the number of errors is reduced.</a:t>
            </a:r>
          </a:p>
          <a:p>
            <a:pPr marL="285750" indent="-285750">
              <a:buClr>
                <a:srgbClr val="00B050"/>
              </a:buClr>
              <a:buFont typeface="Wingdings 3" panose="05040102010807070707" pitchFamily="18" charset="2"/>
              <a:buChar char=""/>
            </a:pPr>
            <a:r>
              <a:rPr lang="en-US" sz="1600" b="1" dirty="0" smtClean="0">
                <a:latin typeface="Calibri" panose="020F0502020204030204" pitchFamily="34" charset="0"/>
              </a:rPr>
              <a:t>Disadvantages</a:t>
            </a:r>
            <a:r>
              <a:rPr lang="en-US" sz="1600" dirty="0" smtClean="0">
                <a:latin typeface="Calibri" panose="020F0502020204030204" pitchFamily="34" charset="0"/>
              </a:rPr>
              <a:t> – The system has difficulty reading handwriting.</a:t>
            </a:r>
          </a:p>
          <a:p>
            <a:pPr marL="285750" indent="-285750">
              <a:buClr>
                <a:srgbClr val="00B050"/>
              </a:buClr>
              <a:buFont typeface="Wingdings 3" panose="05040102010807070707" pitchFamily="18" charset="2"/>
              <a:buChar char=""/>
            </a:pPr>
            <a:r>
              <a:rPr lang="en-US" sz="1600" dirty="0" smtClean="0">
                <a:latin typeface="Calibri" panose="020F0502020204030204" pitchFamily="34" charset="0"/>
              </a:rPr>
              <a:t>It is still not very accurate and requires post processing (Spellchecking and grammar checking)</a:t>
            </a:r>
            <a:endParaRPr lang="en-GB" sz="1600" dirty="0" smtClean="0">
              <a:latin typeface="Calibri" panose="020F0502020204030204" pitchFamily="34" charset="0"/>
            </a:endParaRP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8994" t="10101" r="15234" b="16401"/>
          <a:stretch/>
        </p:blipFill>
        <p:spPr>
          <a:xfrm>
            <a:off x="364150" y="4660409"/>
            <a:ext cx="2191626" cy="1804868"/>
          </a:xfrm>
          <a:prstGeom prst="rect">
            <a:avLst/>
          </a:prstGeom>
          <a:effectLst>
            <a:outerShdw blurRad="152400" dist="38100" dir="2700000" sx="105000" sy="105000" algn="tl" rotWithShape="0">
              <a:prstClr val="black">
                <a:alpha val="40000"/>
              </a:prstClr>
            </a:outerShdw>
          </a:effectLst>
        </p:spPr>
      </p:pic>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l="6509" r="12131"/>
          <a:stretch/>
        </p:blipFill>
        <p:spPr>
          <a:xfrm>
            <a:off x="2699792" y="4553070"/>
            <a:ext cx="1800200" cy="1924997"/>
          </a:xfrm>
          <a:prstGeom prst="rect">
            <a:avLst/>
          </a:prstGeom>
          <a:effectLst>
            <a:outerShdw blurRad="152400" dist="38100" dir="2700000" sx="105000" sy="105000" algn="tl" rotWithShape="0">
              <a:prstClr val="black">
                <a:alpha val="40000"/>
              </a:prstClr>
            </a:outerShdw>
          </a:effectLst>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46767" y="4660409"/>
            <a:ext cx="2157481" cy="1817658"/>
          </a:xfrm>
          <a:prstGeom prst="rect">
            <a:avLst/>
          </a:prstGeom>
          <a:effectLst>
            <a:outerShdw blurRad="152400" dist="38100" dir="2700000" sx="105000" sy="105000" algn="tl" rotWithShape="0">
              <a:prstClr val="black">
                <a:alpha val="40000"/>
              </a:prstClr>
            </a:outerShdw>
          </a:effectLst>
        </p:spPr>
      </p:pic>
    </p:spTree>
    <p:extLst>
      <p:ext uri="{BB962C8B-B14F-4D97-AF65-F5344CB8AC3E}">
        <p14:creationId xmlns:p14="http://schemas.microsoft.com/office/powerpoint/2010/main" val="3299544946"/>
      </p:ext>
    </p:extLst>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44624"/>
            <a:ext cx="7416824" cy="625434"/>
          </a:xfrm>
        </p:spPr>
        <p:txBody>
          <a:bodyPr>
            <a:noAutofit/>
          </a:bodyPr>
          <a:lstStyle/>
          <a:p>
            <a:r>
              <a:rPr lang="en-GB" sz="4000" dirty="0"/>
              <a:t>2.1 – Input Devices</a:t>
            </a:r>
            <a:endParaRPr lang="en-GB" sz="40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3309994909"/>
              </p:ext>
            </p:extLst>
          </p:nvPr>
        </p:nvGraphicFramePr>
        <p:xfrm>
          <a:off x="6804248" y="1674315"/>
          <a:ext cx="1979910" cy="4813660"/>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979910"/>
              </a:tblGrid>
              <a:tr h="386533">
                <a:tc>
                  <a:txBody>
                    <a:bodyPr/>
                    <a:lstStyle/>
                    <a:p>
                      <a:pPr>
                        <a:spcAft>
                          <a:spcPts val="0"/>
                        </a:spcAft>
                      </a:pPr>
                      <a:endParaRPr lang="en-GB" sz="147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427127">
                <a:tc>
                  <a:txBody>
                    <a:bodyPr/>
                    <a:lstStyle/>
                    <a:p>
                      <a:pPr marL="177800" indent="-177800" algn="l">
                        <a:spcAft>
                          <a:spcPts val="600"/>
                        </a:spcAft>
                        <a:buFontTx/>
                        <a:buBlip>
                          <a:blip r:embed="rId3"/>
                        </a:buBlip>
                      </a:pPr>
                      <a:r>
                        <a:rPr lang="en-GB" sz="1470" baseline="0" dirty="0" smtClean="0">
                          <a:solidFill>
                            <a:srgbClr val="FF0000"/>
                          </a:solidFill>
                          <a:effectLst/>
                          <a:latin typeface="Arial" pitchFamily="34" charset="0"/>
                          <a:ea typeface="Times New Roman"/>
                          <a:cs typeface="Arial" pitchFamily="34" charset="0"/>
                        </a:rPr>
                        <a:t>Companies process salary checks for all staff at the end of the month.</a:t>
                      </a:r>
                    </a:p>
                    <a:p>
                      <a:pPr marL="177800" indent="-177800" algn="l">
                        <a:spcAft>
                          <a:spcPts val="600"/>
                        </a:spcAft>
                        <a:buFontTx/>
                        <a:buBlip>
                          <a:blip r:embed="rId3"/>
                        </a:buBlip>
                      </a:pPr>
                      <a:r>
                        <a:rPr lang="en-GB" sz="1470" baseline="0" dirty="0" smtClean="0">
                          <a:solidFill>
                            <a:schemeClr val="tx1"/>
                          </a:solidFill>
                          <a:effectLst/>
                          <a:latin typeface="Arial" pitchFamily="34" charset="0"/>
                          <a:ea typeface="Times New Roman"/>
                          <a:cs typeface="Arial" pitchFamily="34" charset="0"/>
                        </a:rPr>
                        <a:t>Think of the money counting machines, it is the same as MICR</a:t>
                      </a:r>
                    </a:p>
                    <a:p>
                      <a:pPr marL="177800" indent="-177800" algn="l">
                        <a:spcAft>
                          <a:spcPts val="600"/>
                        </a:spcAft>
                        <a:buFontTx/>
                        <a:buBlip>
                          <a:blip r:embed="rId3"/>
                        </a:buBlip>
                      </a:pPr>
                      <a:r>
                        <a:rPr lang="en-GB" sz="1470" baseline="0" dirty="0" smtClean="0">
                          <a:solidFill>
                            <a:srgbClr val="FF0000"/>
                          </a:solidFill>
                          <a:effectLst/>
                          <a:latin typeface="Arial" pitchFamily="34" charset="0"/>
                          <a:ea typeface="Times New Roman"/>
                          <a:cs typeface="Arial" pitchFamily="34" charset="0"/>
                        </a:rPr>
                        <a:t>Anything that saves a company money is worth doing.</a:t>
                      </a:r>
                    </a:p>
                    <a:p>
                      <a:pPr marL="177800" indent="-177800" algn="l">
                        <a:spcAft>
                          <a:spcPts val="600"/>
                        </a:spcAft>
                        <a:buFontTx/>
                        <a:buBlip>
                          <a:blip r:embed="rId3"/>
                        </a:buBlip>
                      </a:pPr>
                      <a:r>
                        <a:rPr lang="en-GB" sz="1470" baseline="0" dirty="0" smtClean="0">
                          <a:solidFill>
                            <a:schemeClr val="tx1"/>
                          </a:solidFill>
                          <a:effectLst/>
                          <a:latin typeface="Arial" pitchFamily="34" charset="0"/>
                          <a:ea typeface="Times New Roman"/>
                          <a:cs typeface="Arial" pitchFamily="34" charset="0"/>
                        </a:rPr>
                        <a:t>As long as the computer knows, then the numbers are unreadable by a human.</a:t>
                      </a:r>
                    </a:p>
                    <a:p>
                      <a:pPr marL="177800" indent="-177800" algn="l">
                        <a:spcAft>
                          <a:spcPts val="600"/>
                        </a:spcAft>
                        <a:buFontTx/>
                        <a:buBlip>
                          <a:blip r:embed="rId3"/>
                        </a:buBlip>
                      </a:pPr>
                      <a:r>
                        <a:rPr lang="en-GB" sz="1470" baseline="0" dirty="0" smtClean="0">
                          <a:solidFill>
                            <a:srgbClr val="FF0000"/>
                          </a:solidFill>
                          <a:effectLst/>
                          <a:latin typeface="Arial" pitchFamily="34" charset="0"/>
                          <a:ea typeface="Times New Roman"/>
                          <a:cs typeface="Arial" pitchFamily="34" charset="0"/>
                        </a:rPr>
                        <a:t>Could there be an app for this.</a:t>
                      </a:r>
                      <a:endParaRPr lang="en-GB" sz="1470" dirty="0" smtClean="0">
                        <a:solidFill>
                          <a:schemeClr val="tx1"/>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991194" y="1700808"/>
            <a:ext cx="1638116" cy="365447"/>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GB" sz="2000" b="1" dirty="0" smtClean="0"/>
              <a:t>2.1</a:t>
            </a:r>
            <a:r>
              <a:rPr lang="en-GB" sz="2000" dirty="0" smtClean="0"/>
              <a:t> – </a:t>
            </a:r>
            <a:r>
              <a:rPr lang="en-GB" sz="2000" b="1" dirty="0" smtClean="0"/>
              <a:t>Input Devices – MICR Devices</a:t>
            </a:r>
            <a:endParaRPr lang="en-ZA" sz="2000" b="1" dirty="0">
              <a:latin typeface="Calibri" pitchFamily="34" charset="0"/>
              <a:ea typeface="Calibri" pitchFamily="34" charset="0"/>
              <a:cs typeface="Calibri" pitchFamily="34" charset="0"/>
            </a:endParaRPr>
          </a:p>
        </p:txBody>
      </p:sp>
      <p:sp>
        <p:nvSpPr>
          <p:cNvPr id="8" name="Rectangle 7"/>
          <p:cNvSpPr/>
          <p:nvPr/>
        </p:nvSpPr>
        <p:spPr>
          <a:xfrm>
            <a:off x="323850" y="1668864"/>
            <a:ext cx="6408390" cy="4524315"/>
          </a:xfrm>
          <a:prstGeom prst="rect">
            <a:avLst/>
          </a:prstGeom>
        </p:spPr>
        <p:txBody>
          <a:bodyPr wrap="square">
            <a:spAutoFit/>
          </a:bodyPr>
          <a:lstStyle/>
          <a:p>
            <a:pPr marL="285750" indent="-285750">
              <a:buClr>
                <a:srgbClr val="00B050"/>
              </a:buClr>
              <a:buFont typeface="Wingdings 3" panose="05040102010807070707" pitchFamily="18" charset="2"/>
              <a:buChar char=""/>
            </a:pPr>
            <a:r>
              <a:rPr lang="en-US" sz="1600" b="1" dirty="0" smtClean="0">
                <a:latin typeface="Calibri" panose="020F0502020204030204" pitchFamily="34" charset="0"/>
              </a:rPr>
              <a:t>Magnetic Ink Character Recognition (MICR) </a:t>
            </a:r>
            <a:r>
              <a:rPr lang="en-US" sz="1600" dirty="0" smtClean="0">
                <a:latin typeface="Calibri" panose="020F0502020204030204" pitchFamily="34" charset="0"/>
              </a:rPr>
              <a:t>is a system which can read characters printed in a special ink (containing iron particles). Only certain characters written in a standard font can be read like the characters at the bottom of a check. These are then converted into a form that the computer can understand and stored in a computer file.</a:t>
            </a:r>
          </a:p>
          <a:p>
            <a:pPr marL="285750" indent="-285750">
              <a:buClr>
                <a:srgbClr val="00B050"/>
              </a:buClr>
              <a:buFont typeface="Wingdings 3" panose="05040102010807070707" pitchFamily="18" charset="2"/>
              <a:buChar char=""/>
            </a:pPr>
            <a:r>
              <a:rPr lang="en-US" sz="1600" b="1" dirty="0" smtClean="0">
                <a:latin typeface="Calibri" panose="020F0502020204030204" pitchFamily="34" charset="0"/>
              </a:rPr>
              <a:t>Uses – </a:t>
            </a:r>
            <a:r>
              <a:rPr lang="en-US" sz="1600" dirty="0" smtClean="0">
                <a:latin typeface="Calibri" panose="020F0502020204030204" pitchFamily="34" charset="0"/>
              </a:rPr>
              <a:t>It is primarily used to process checks in banks. When a check is presented its value is then printed  on the check in special ink. The checks are all gathered together at the end of the day or period and then read using a </a:t>
            </a:r>
            <a:r>
              <a:rPr lang="en-US" sz="1600" b="1" dirty="0" smtClean="0">
                <a:latin typeface="Calibri" panose="020F0502020204030204" pitchFamily="34" charset="0"/>
              </a:rPr>
              <a:t>batch processing</a:t>
            </a:r>
            <a:r>
              <a:rPr lang="en-US" sz="1600" dirty="0" smtClean="0">
                <a:latin typeface="Calibri" panose="020F0502020204030204" pitchFamily="34" charset="0"/>
              </a:rPr>
              <a:t> method.</a:t>
            </a:r>
          </a:p>
          <a:p>
            <a:pPr marL="285750" indent="-285750">
              <a:buClr>
                <a:srgbClr val="00B050"/>
              </a:buClr>
              <a:buFont typeface="Wingdings 3" panose="05040102010807070707" pitchFamily="18" charset="2"/>
              <a:buChar char=""/>
            </a:pPr>
            <a:r>
              <a:rPr lang="en-US" sz="1600" b="1" dirty="0" smtClean="0">
                <a:latin typeface="Calibri" panose="020F0502020204030204" pitchFamily="34" charset="0"/>
              </a:rPr>
              <a:t>Advantages – </a:t>
            </a:r>
            <a:r>
              <a:rPr lang="en-US" sz="1600" dirty="0" smtClean="0">
                <a:latin typeface="Calibri" panose="020F0502020204030204" pitchFamily="34" charset="0"/>
              </a:rPr>
              <a:t>MICR offers greater security than OCR since the printed characters cannot be altered.</a:t>
            </a:r>
          </a:p>
          <a:p>
            <a:pPr marL="285750" indent="-285750">
              <a:buClr>
                <a:srgbClr val="00B050"/>
              </a:buClr>
              <a:buFont typeface="Wingdings 3" panose="05040102010807070707" pitchFamily="18" charset="2"/>
              <a:buChar char=""/>
            </a:pPr>
            <a:r>
              <a:rPr lang="en-US" sz="1600" dirty="0" smtClean="0">
                <a:latin typeface="Calibri" panose="020F0502020204030204" pitchFamily="34" charset="0"/>
              </a:rPr>
              <a:t>There is no manual input therefor errors are reduced.</a:t>
            </a:r>
          </a:p>
          <a:p>
            <a:pPr marL="285750" indent="-285750">
              <a:buClr>
                <a:srgbClr val="00B050"/>
              </a:buClr>
              <a:buFont typeface="Wingdings 3" panose="05040102010807070707" pitchFamily="18" charset="2"/>
              <a:buChar char=""/>
            </a:pPr>
            <a:r>
              <a:rPr lang="en-US" sz="1600" dirty="0" smtClean="0">
                <a:latin typeface="Calibri" panose="020F0502020204030204" pitchFamily="34" charset="0"/>
              </a:rPr>
              <a:t>Even if someone writes over the magnetic strip, they </a:t>
            </a:r>
            <a:br>
              <a:rPr lang="en-US" sz="1600" dirty="0" smtClean="0">
                <a:latin typeface="Calibri" panose="020F0502020204030204" pitchFamily="34" charset="0"/>
              </a:rPr>
            </a:br>
            <a:r>
              <a:rPr lang="en-US" sz="1600" dirty="0" smtClean="0">
                <a:latin typeface="Calibri" panose="020F0502020204030204" pitchFamily="34" charset="0"/>
              </a:rPr>
              <a:t>can still be read. </a:t>
            </a:r>
          </a:p>
          <a:p>
            <a:pPr marL="285750" indent="-285750">
              <a:buClr>
                <a:srgbClr val="00B050"/>
              </a:buClr>
              <a:buFont typeface="Wingdings 3" panose="05040102010807070707" pitchFamily="18" charset="2"/>
              <a:buChar char=""/>
            </a:pPr>
            <a:r>
              <a:rPr lang="en-US" sz="1600" b="1" dirty="0" smtClean="0">
                <a:latin typeface="Calibri" panose="020F0502020204030204" pitchFamily="34" charset="0"/>
              </a:rPr>
              <a:t>Disadvantages</a:t>
            </a:r>
            <a:r>
              <a:rPr lang="en-US" sz="1600" dirty="0" smtClean="0">
                <a:latin typeface="Calibri" panose="020F0502020204030204" pitchFamily="34" charset="0"/>
              </a:rPr>
              <a:t> – Only certain characters can be read </a:t>
            </a:r>
            <a:br>
              <a:rPr lang="en-US" sz="1600" dirty="0" smtClean="0">
                <a:latin typeface="Calibri" panose="020F0502020204030204" pitchFamily="34" charset="0"/>
              </a:rPr>
            </a:br>
            <a:r>
              <a:rPr lang="en-US" sz="1600" dirty="0" smtClean="0">
                <a:latin typeface="Calibri" panose="020F0502020204030204" pitchFamily="34" charset="0"/>
              </a:rPr>
              <a:t>and the number of characters is limited.</a:t>
            </a:r>
          </a:p>
          <a:p>
            <a:pPr marL="285750" indent="-285750">
              <a:buClr>
                <a:srgbClr val="00B050"/>
              </a:buClr>
              <a:buFont typeface="Wingdings 3" panose="05040102010807070707" pitchFamily="18" charset="2"/>
              <a:buChar char=""/>
            </a:pPr>
            <a:r>
              <a:rPr lang="en-US" sz="1600" dirty="0" smtClean="0">
                <a:latin typeface="Calibri" panose="020F0502020204030204" pitchFamily="34" charset="0"/>
              </a:rPr>
              <a:t>It is a more expensive method than other </a:t>
            </a:r>
            <a:br>
              <a:rPr lang="en-US" sz="1600" dirty="0" smtClean="0">
                <a:latin typeface="Calibri" panose="020F0502020204030204" pitchFamily="34" charset="0"/>
              </a:rPr>
            </a:br>
            <a:r>
              <a:rPr lang="en-US" sz="1600" dirty="0" smtClean="0">
                <a:latin typeface="Calibri" panose="020F0502020204030204" pitchFamily="34" charset="0"/>
              </a:rPr>
              <a:t>methods used in direct data entry.</a:t>
            </a:r>
            <a:endParaRPr lang="en-GB" sz="1600" dirty="0" smtClean="0">
              <a:latin typeface="Calibri" panose="020F0502020204030204"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2792" y="4725144"/>
            <a:ext cx="1462787" cy="1739531"/>
          </a:xfrm>
          <a:prstGeom prst="rect">
            <a:avLst/>
          </a:prstGeom>
          <a:effectLst>
            <a:outerShdw blurRad="152400" dist="38100" dir="2700000" sx="105000" sy="105000" algn="tl" rotWithShape="0">
              <a:prstClr val="black">
                <a:alpha val="40000"/>
              </a:prstClr>
            </a:outerShdw>
          </a:effectLst>
        </p:spPr>
      </p:pic>
    </p:spTree>
    <p:extLst>
      <p:ext uri="{BB962C8B-B14F-4D97-AF65-F5344CB8AC3E}">
        <p14:creationId xmlns:p14="http://schemas.microsoft.com/office/powerpoint/2010/main" val="991788569"/>
      </p:ext>
    </p:extLst>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44624"/>
            <a:ext cx="7416824" cy="625434"/>
          </a:xfrm>
        </p:spPr>
        <p:txBody>
          <a:bodyPr>
            <a:noAutofit/>
          </a:bodyPr>
          <a:lstStyle/>
          <a:p>
            <a:r>
              <a:rPr lang="en-GB" sz="4000" dirty="0"/>
              <a:t>2.1 – Input Devices</a:t>
            </a:r>
            <a:endParaRPr lang="en-GB" sz="40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890898993"/>
              </p:ext>
            </p:extLst>
          </p:nvPr>
        </p:nvGraphicFramePr>
        <p:xfrm>
          <a:off x="6804248" y="1674315"/>
          <a:ext cx="1979910" cy="4882333"/>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979910"/>
              </a:tblGrid>
              <a:tr h="386533">
                <a:tc>
                  <a:txBody>
                    <a:bodyPr/>
                    <a:lstStyle/>
                    <a:p>
                      <a:pPr>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427127">
                <a:tc>
                  <a:txBody>
                    <a:bodyPr/>
                    <a:lstStyle/>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Do you have one at home.</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Do you consider your smart phone is a quality camera.</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How many old cameras do you have.</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Why do some people still have those large ones.</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Could you do a photography course without using Photoshop</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Is losing the art of photography a bad thing.</a:t>
                      </a:r>
                      <a:endParaRPr lang="en-GB" sz="1500" dirty="0" smtClean="0">
                        <a:solidFill>
                          <a:schemeClr val="tx1"/>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991194" y="1700808"/>
            <a:ext cx="1638116" cy="365447"/>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GB" sz="2000" b="1" dirty="0" smtClean="0"/>
              <a:t>2.1</a:t>
            </a:r>
            <a:r>
              <a:rPr lang="en-GB" sz="2000" dirty="0" smtClean="0"/>
              <a:t> – </a:t>
            </a:r>
            <a:r>
              <a:rPr lang="en-GB" sz="2000" b="1" dirty="0" smtClean="0"/>
              <a:t>Input Devices – Digital Cameras</a:t>
            </a:r>
            <a:endParaRPr lang="en-ZA" sz="2000" b="1" dirty="0">
              <a:latin typeface="Calibri" pitchFamily="34" charset="0"/>
              <a:ea typeface="Calibri" pitchFamily="34" charset="0"/>
              <a:cs typeface="Calibri" pitchFamily="34" charset="0"/>
            </a:endParaRPr>
          </a:p>
        </p:txBody>
      </p:sp>
      <p:sp>
        <p:nvSpPr>
          <p:cNvPr id="8" name="Rectangle 7"/>
          <p:cNvSpPr/>
          <p:nvPr/>
        </p:nvSpPr>
        <p:spPr>
          <a:xfrm>
            <a:off x="323850" y="1668864"/>
            <a:ext cx="6408390" cy="4939814"/>
          </a:xfrm>
          <a:prstGeom prst="rect">
            <a:avLst/>
          </a:prstGeom>
        </p:spPr>
        <p:txBody>
          <a:bodyPr wrap="square">
            <a:spAutoFit/>
          </a:bodyPr>
          <a:lstStyle/>
          <a:p>
            <a:pPr marL="285750" indent="-285750">
              <a:buClr>
                <a:srgbClr val="00B050"/>
              </a:buClr>
              <a:buFont typeface="Wingdings 3" panose="05040102010807070707" pitchFamily="18" charset="2"/>
              <a:buChar char=""/>
            </a:pPr>
            <a:r>
              <a:rPr lang="en-US" sz="1500" b="1" dirty="0" smtClean="0">
                <a:latin typeface="Calibri" panose="020F0502020204030204" pitchFamily="34" charset="0"/>
              </a:rPr>
              <a:t>Digital Cameras </a:t>
            </a:r>
            <a:r>
              <a:rPr lang="en-US" sz="1500" dirty="0" smtClean="0">
                <a:latin typeface="Calibri" panose="020F0502020204030204" pitchFamily="34" charset="0"/>
              </a:rPr>
              <a:t>have generally replaced traditional film based cameras. Once photos are stored in memory they are easily transferred to a computer using a USB cable. Once saved the images can be manipulated. </a:t>
            </a:r>
          </a:p>
          <a:p>
            <a:pPr marL="285750" indent="-285750">
              <a:buClr>
                <a:srgbClr val="00B050"/>
              </a:buClr>
              <a:buFont typeface="Wingdings 3" panose="05040102010807070707" pitchFamily="18" charset="2"/>
              <a:buChar char=""/>
            </a:pPr>
            <a:r>
              <a:rPr lang="en-US" sz="1500" b="1" dirty="0" smtClean="0">
                <a:latin typeface="Calibri" panose="020F0502020204030204" pitchFamily="34" charset="0"/>
              </a:rPr>
              <a:t>Uses – </a:t>
            </a:r>
            <a:r>
              <a:rPr lang="en-US" sz="1500" dirty="0" smtClean="0">
                <a:latin typeface="Calibri" panose="020F0502020204030204" pitchFamily="34" charset="0"/>
              </a:rPr>
              <a:t>Digital cameras produce photos directly to a computer or onto a card for printing.</a:t>
            </a:r>
          </a:p>
          <a:p>
            <a:pPr marL="285750" indent="-285750">
              <a:buClr>
                <a:srgbClr val="00B050"/>
              </a:buClr>
              <a:buFont typeface="Wingdings 3" panose="05040102010807070707" pitchFamily="18" charset="2"/>
              <a:buChar char=""/>
            </a:pPr>
            <a:r>
              <a:rPr lang="en-US" sz="1500" dirty="0" smtClean="0">
                <a:latin typeface="Calibri" panose="020F0502020204030204" pitchFamily="34" charset="0"/>
              </a:rPr>
              <a:t>Most cameras also record videos.</a:t>
            </a:r>
          </a:p>
          <a:p>
            <a:pPr marL="285750" indent="-285750">
              <a:buClr>
                <a:srgbClr val="00B050"/>
              </a:buClr>
              <a:buFont typeface="Wingdings 3" panose="05040102010807070707" pitchFamily="18" charset="2"/>
              <a:buChar char=""/>
            </a:pPr>
            <a:r>
              <a:rPr lang="en-US" sz="1500" dirty="0" smtClean="0">
                <a:latin typeface="Calibri" panose="020F0502020204030204" pitchFamily="34" charset="0"/>
              </a:rPr>
              <a:t>Photos can be updated directly </a:t>
            </a:r>
            <a:r>
              <a:rPr lang="en-US" sz="1500" dirty="0">
                <a:latin typeface="Calibri" panose="020F0502020204030204" pitchFamily="34" charset="0"/>
              </a:rPr>
              <a:t>into packages like Presentation or </a:t>
            </a:r>
            <a:r>
              <a:rPr lang="en-US" sz="1500" dirty="0" smtClean="0">
                <a:latin typeface="Calibri" panose="020F0502020204030204" pitchFamily="34" charset="0"/>
              </a:rPr>
              <a:t>Art.</a:t>
            </a:r>
          </a:p>
          <a:p>
            <a:pPr marL="285750" indent="-285750">
              <a:buClr>
                <a:srgbClr val="00B050"/>
              </a:buClr>
              <a:buFont typeface="Wingdings 3" panose="05040102010807070707" pitchFamily="18" charset="2"/>
              <a:buChar char=""/>
            </a:pPr>
            <a:r>
              <a:rPr lang="en-US" sz="1500" b="1" dirty="0" smtClean="0">
                <a:latin typeface="Calibri" panose="020F0502020204030204" pitchFamily="34" charset="0"/>
              </a:rPr>
              <a:t>Advantages – </a:t>
            </a:r>
            <a:r>
              <a:rPr lang="en-US" sz="1500" dirty="0" smtClean="0">
                <a:latin typeface="Calibri" panose="020F0502020204030204" pitchFamily="34" charset="0"/>
              </a:rPr>
              <a:t>it is easier to upload and produce better quality photos than with a traditional camera or through scanning.</a:t>
            </a:r>
          </a:p>
          <a:p>
            <a:pPr marL="285750" indent="-285750">
              <a:buClr>
                <a:srgbClr val="00B050"/>
              </a:buClr>
              <a:buFont typeface="Wingdings 3" panose="05040102010807070707" pitchFamily="18" charset="2"/>
              <a:buChar char=""/>
            </a:pPr>
            <a:r>
              <a:rPr lang="en-US" sz="1500" dirty="0" smtClean="0">
                <a:latin typeface="Calibri" panose="020F0502020204030204" pitchFamily="34" charset="0"/>
              </a:rPr>
              <a:t>No need to process and dark room develop the images saving money and the environment.</a:t>
            </a:r>
          </a:p>
          <a:p>
            <a:pPr marL="285750" indent="-285750">
              <a:buClr>
                <a:srgbClr val="00B050"/>
              </a:buClr>
              <a:buFont typeface="Wingdings 3" panose="05040102010807070707" pitchFamily="18" charset="2"/>
              <a:buChar char=""/>
            </a:pPr>
            <a:r>
              <a:rPr lang="en-US" sz="1500" dirty="0" smtClean="0">
                <a:latin typeface="Calibri" panose="020F0502020204030204" pitchFamily="34" charset="0"/>
              </a:rPr>
              <a:t>It is easy to delete an image from memory and take it again.</a:t>
            </a:r>
          </a:p>
          <a:p>
            <a:pPr marL="285750" indent="-285750">
              <a:buClr>
                <a:srgbClr val="00B050"/>
              </a:buClr>
              <a:buFont typeface="Wingdings 3" panose="05040102010807070707" pitchFamily="18" charset="2"/>
              <a:buChar char=""/>
            </a:pPr>
            <a:r>
              <a:rPr lang="en-US" sz="1500" dirty="0" smtClean="0">
                <a:latin typeface="Calibri" panose="020F0502020204030204" pitchFamily="34" charset="0"/>
              </a:rPr>
              <a:t>Memory cards can store thousands of images whereas film was limited to 24 or 36.</a:t>
            </a:r>
          </a:p>
          <a:p>
            <a:pPr marL="285750" indent="-285750">
              <a:buClr>
                <a:srgbClr val="00B050"/>
              </a:buClr>
              <a:buFont typeface="Wingdings 3" panose="05040102010807070707" pitchFamily="18" charset="2"/>
              <a:buChar char=""/>
            </a:pPr>
            <a:r>
              <a:rPr lang="en-US" sz="1500" b="1" dirty="0" smtClean="0">
                <a:latin typeface="Calibri" panose="020F0502020204030204" pitchFamily="34" charset="0"/>
              </a:rPr>
              <a:t>Disadvantages</a:t>
            </a:r>
            <a:r>
              <a:rPr lang="en-US" sz="1500" dirty="0" smtClean="0">
                <a:latin typeface="Calibri" panose="020F0502020204030204" pitchFamily="34" charset="0"/>
              </a:rPr>
              <a:t> – The user needs to be computer literate for using the camera and for transferring the files.</a:t>
            </a:r>
          </a:p>
          <a:p>
            <a:pPr marL="285750" indent="-285750">
              <a:buClr>
                <a:srgbClr val="00B050"/>
              </a:buClr>
              <a:buFont typeface="Wingdings 3" panose="05040102010807070707" pitchFamily="18" charset="2"/>
              <a:buChar char=""/>
            </a:pPr>
            <a:r>
              <a:rPr lang="en-US" sz="1500" dirty="0" smtClean="0">
                <a:latin typeface="Calibri" panose="020F0502020204030204" pitchFamily="34" charset="0"/>
              </a:rPr>
              <a:t>Some artistry is lost in the process since software corrects flaws like red-eye.</a:t>
            </a:r>
          </a:p>
          <a:p>
            <a:pPr marL="285750" indent="-285750">
              <a:buClr>
                <a:srgbClr val="00B050"/>
              </a:buClr>
              <a:buFont typeface="Wingdings 3" panose="05040102010807070707" pitchFamily="18" charset="2"/>
              <a:buChar char=""/>
            </a:pPr>
            <a:r>
              <a:rPr lang="en-US" sz="1500" dirty="0" smtClean="0">
                <a:latin typeface="Calibri" panose="020F0502020204030204" pitchFamily="34" charset="0"/>
              </a:rPr>
              <a:t>Quality though good is still not as good as a traditional cameras (it’s all about pixels)</a:t>
            </a:r>
          </a:p>
          <a:p>
            <a:pPr marL="285750" indent="-285750">
              <a:buClr>
                <a:srgbClr val="00B050"/>
              </a:buClr>
              <a:buFont typeface="Wingdings 3" panose="05040102010807070707" pitchFamily="18" charset="2"/>
              <a:buChar char=""/>
            </a:pPr>
            <a:r>
              <a:rPr lang="en-US" sz="1500" dirty="0" smtClean="0">
                <a:latin typeface="Calibri" panose="020F0502020204030204" pitchFamily="34" charset="0"/>
              </a:rPr>
              <a:t>It is possible to fill the computer quickly or be forced to compress the images.</a:t>
            </a:r>
            <a:endParaRPr lang="en-GB" sz="1500" dirty="0" smtClean="0">
              <a:latin typeface="Calibri" panose="020F0502020204030204" pitchFamily="34" charset="0"/>
            </a:endParaRPr>
          </a:p>
        </p:txBody>
      </p:sp>
    </p:spTree>
    <p:extLst>
      <p:ext uri="{BB962C8B-B14F-4D97-AF65-F5344CB8AC3E}">
        <p14:creationId xmlns:p14="http://schemas.microsoft.com/office/powerpoint/2010/main" val="3483907300"/>
      </p:ext>
    </p:extLst>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44624"/>
            <a:ext cx="7416824" cy="625434"/>
          </a:xfrm>
        </p:spPr>
        <p:txBody>
          <a:bodyPr>
            <a:noAutofit/>
          </a:bodyPr>
          <a:lstStyle/>
          <a:p>
            <a:r>
              <a:rPr lang="en-GB" sz="4000" dirty="0"/>
              <a:t>2.1 – Input Devices</a:t>
            </a:r>
            <a:endParaRPr lang="en-GB" sz="40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335548676"/>
              </p:ext>
            </p:extLst>
          </p:nvPr>
        </p:nvGraphicFramePr>
        <p:xfrm>
          <a:off x="6804248" y="1674315"/>
          <a:ext cx="1979910" cy="4882333"/>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979910"/>
              </a:tblGrid>
              <a:tr h="386533">
                <a:tc>
                  <a:txBody>
                    <a:bodyPr/>
                    <a:lstStyle/>
                    <a:p>
                      <a:pPr>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427127">
                <a:tc>
                  <a:txBody>
                    <a:bodyPr/>
                    <a:lstStyle/>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Mobile phones have them but people rarely use them, why?</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No moving parts so they do not get internally dirty.</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More and more common in laptops.</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How they have been hacked.</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Integrating it with 3D or VR.</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How often do you check if the light is on as children often leave them running.</a:t>
                      </a:r>
                      <a:endParaRPr lang="en-GB" sz="1500" dirty="0" smtClean="0">
                        <a:solidFill>
                          <a:schemeClr val="tx1"/>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991194" y="1700808"/>
            <a:ext cx="1638116" cy="365447"/>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GB" sz="2000" b="1" dirty="0" smtClean="0"/>
              <a:t>2.1</a:t>
            </a:r>
            <a:r>
              <a:rPr lang="en-GB" sz="2000" dirty="0" smtClean="0"/>
              <a:t> – </a:t>
            </a:r>
            <a:r>
              <a:rPr lang="en-GB" sz="2000" b="1" dirty="0" smtClean="0"/>
              <a:t>Input Devices – Webcams</a:t>
            </a:r>
            <a:endParaRPr lang="en-ZA" sz="2000" b="1" dirty="0">
              <a:latin typeface="Calibri" pitchFamily="34" charset="0"/>
              <a:ea typeface="Calibri" pitchFamily="34" charset="0"/>
              <a:cs typeface="Calibri" pitchFamily="34" charset="0"/>
            </a:endParaRPr>
          </a:p>
        </p:txBody>
      </p:sp>
      <p:sp>
        <p:nvSpPr>
          <p:cNvPr id="8" name="Rectangle 7"/>
          <p:cNvSpPr/>
          <p:nvPr/>
        </p:nvSpPr>
        <p:spPr>
          <a:xfrm>
            <a:off x="323850" y="1668864"/>
            <a:ext cx="6408390" cy="3539430"/>
          </a:xfrm>
          <a:prstGeom prst="rect">
            <a:avLst/>
          </a:prstGeom>
        </p:spPr>
        <p:txBody>
          <a:bodyPr wrap="square">
            <a:spAutoFit/>
          </a:bodyPr>
          <a:lstStyle/>
          <a:p>
            <a:pPr marL="285750" indent="-285750">
              <a:buClr>
                <a:srgbClr val="00B050"/>
              </a:buClr>
              <a:buFont typeface="Wingdings 3" panose="05040102010807070707" pitchFamily="18" charset="2"/>
              <a:buChar char=""/>
            </a:pPr>
            <a:r>
              <a:rPr lang="en-US" sz="1600" b="1" dirty="0" smtClean="0">
                <a:latin typeface="Calibri" panose="020F0502020204030204" pitchFamily="34" charset="0"/>
              </a:rPr>
              <a:t>Webcams </a:t>
            </a:r>
            <a:r>
              <a:rPr lang="en-US" sz="1600" dirty="0" smtClean="0">
                <a:latin typeface="Calibri" panose="020F0502020204030204" pitchFamily="34" charset="0"/>
              </a:rPr>
              <a:t>are and do not have a memory. to digital video cameras; however they are connected directly to the computer (USB). </a:t>
            </a:r>
            <a:r>
              <a:rPr lang="en-US" sz="1600" dirty="0">
                <a:latin typeface="Calibri" panose="020F0502020204030204" pitchFamily="34" charset="0"/>
              </a:rPr>
              <a:t>The information the webcam sees is transmitted live to the </a:t>
            </a:r>
            <a:r>
              <a:rPr lang="en-US" sz="1600" dirty="0" smtClean="0">
                <a:latin typeface="Calibri" panose="020F0502020204030204" pitchFamily="34" charset="0"/>
              </a:rPr>
              <a:t>computer. Many computers now have them built into the monitor.</a:t>
            </a:r>
            <a:endParaRPr lang="en-US" sz="1600" dirty="0">
              <a:latin typeface="Calibri" panose="020F0502020204030204" pitchFamily="34" charset="0"/>
            </a:endParaRPr>
          </a:p>
          <a:p>
            <a:pPr marL="285750" indent="-285750">
              <a:buClr>
                <a:srgbClr val="00B050"/>
              </a:buClr>
              <a:buFont typeface="Wingdings 3" panose="05040102010807070707" pitchFamily="18" charset="2"/>
              <a:buChar char=""/>
            </a:pPr>
            <a:r>
              <a:rPr lang="en-US" sz="1600" b="1" dirty="0" smtClean="0">
                <a:latin typeface="Calibri" panose="020F0502020204030204" pitchFamily="34" charset="0"/>
              </a:rPr>
              <a:t>Uses – </a:t>
            </a:r>
            <a:r>
              <a:rPr lang="en-US" sz="1600" dirty="0" smtClean="0">
                <a:latin typeface="Calibri" panose="020F0502020204030204" pitchFamily="34" charset="0"/>
              </a:rPr>
              <a:t>When chatting online, many people use a webcam as a more personal way of conversing.</a:t>
            </a:r>
          </a:p>
          <a:p>
            <a:pPr marL="285750" indent="-285750">
              <a:buClr>
                <a:srgbClr val="00B050"/>
              </a:buClr>
              <a:buFont typeface="Wingdings 3" panose="05040102010807070707" pitchFamily="18" charset="2"/>
              <a:buChar char=""/>
            </a:pPr>
            <a:r>
              <a:rPr lang="en-US" sz="1600" dirty="0" smtClean="0">
                <a:latin typeface="Calibri" panose="020F0502020204030204" pitchFamily="34" charset="0"/>
              </a:rPr>
              <a:t>They are used to enable video conferencing (see section 4).</a:t>
            </a:r>
          </a:p>
          <a:p>
            <a:pPr marL="285750" indent="-285750">
              <a:buClr>
                <a:srgbClr val="00B050"/>
              </a:buClr>
              <a:buFont typeface="Wingdings 3" panose="05040102010807070707" pitchFamily="18" charset="2"/>
              <a:buChar char=""/>
            </a:pPr>
            <a:r>
              <a:rPr lang="en-US" sz="1600" b="1" dirty="0" smtClean="0">
                <a:latin typeface="Calibri" panose="020F0502020204030204" pitchFamily="34" charset="0"/>
              </a:rPr>
              <a:t>Advantages – </a:t>
            </a:r>
            <a:r>
              <a:rPr lang="en-US" sz="1600" dirty="0" smtClean="0">
                <a:latin typeface="Calibri" panose="020F0502020204030204" pitchFamily="34" charset="0"/>
              </a:rPr>
              <a:t>Webcams can be left on constantly and activated when necessary.</a:t>
            </a:r>
          </a:p>
          <a:p>
            <a:pPr marL="285750" indent="-285750">
              <a:buClr>
                <a:srgbClr val="00B050"/>
              </a:buClr>
              <a:buFont typeface="Wingdings 3" panose="05040102010807070707" pitchFamily="18" charset="2"/>
              <a:buChar char=""/>
            </a:pPr>
            <a:r>
              <a:rPr lang="en-US" sz="1600" dirty="0" smtClean="0">
                <a:latin typeface="Calibri" panose="020F0502020204030204" pitchFamily="34" charset="0"/>
              </a:rPr>
              <a:t>They allow people to keep in contact with each other over long, non travelled distances making them useful to the elderly and disabled. </a:t>
            </a:r>
          </a:p>
          <a:p>
            <a:pPr marL="285750" indent="-285750">
              <a:buClr>
                <a:srgbClr val="00B050"/>
              </a:buClr>
              <a:buFont typeface="Wingdings 3" panose="05040102010807070707" pitchFamily="18" charset="2"/>
              <a:buChar char=""/>
            </a:pPr>
            <a:r>
              <a:rPr lang="en-US" sz="1600" b="1" dirty="0" smtClean="0">
                <a:latin typeface="Calibri" panose="020F0502020204030204" pitchFamily="34" charset="0"/>
              </a:rPr>
              <a:t>Disadvantages</a:t>
            </a:r>
            <a:r>
              <a:rPr lang="en-US" sz="1600" dirty="0" smtClean="0">
                <a:latin typeface="Calibri" panose="020F0502020204030204" pitchFamily="34" charset="0"/>
              </a:rPr>
              <a:t> – They have limited features and the picture is often poor quality.</a:t>
            </a:r>
          </a:p>
          <a:p>
            <a:pPr marL="285750" indent="-285750">
              <a:buClr>
                <a:srgbClr val="00B050"/>
              </a:buClr>
              <a:buFont typeface="Wingdings 3" panose="05040102010807070707" pitchFamily="18" charset="2"/>
              <a:buChar char=""/>
            </a:pPr>
            <a:r>
              <a:rPr lang="en-US" sz="1600" dirty="0" smtClean="0">
                <a:latin typeface="Calibri" panose="020F0502020204030204" pitchFamily="34" charset="0"/>
              </a:rPr>
              <a:t>They need to be connected to the computer, (except most laptops)</a:t>
            </a:r>
            <a:endParaRPr lang="en-GB" sz="1600" dirty="0" smtClean="0">
              <a:latin typeface="Calibri" panose="020F0502020204030204" pitchFamily="34"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4" y="5208294"/>
            <a:ext cx="1127577" cy="1334316"/>
          </a:xfrm>
          <a:prstGeom prst="rect">
            <a:avLst/>
          </a:prstGeom>
          <a:effectLst>
            <a:outerShdw blurRad="152400" dist="38100" dir="2700000" sx="105000" sy="105000" algn="tl" rotWithShape="0">
              <a:prstClr val="black">
                <a:alpha val="40000"/>
              </a:prstClr>
            </a:outerShdw>
          </a:effectLst>
        </p:spPr>
      </p:pic>
      <p:pic>
        <p:nvPicPr>
          <p:cNvPr id="3" name="Picture 2"/>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2118" r="100000"/>
                    </a14:imgEffect>
                  </a14:imgLayer>
                </a14:imgProps>
              </a:ext>
              <a:ext uri="{28A0092B-C50C-407E-A947-70E740481C1C}">
                <a14:useLocalDpi xmlns:a14="http://schemas.microsoft.com/office/drawing/2010/main" val="0"/>
              </a:ext>
            </a:extLst>
          </a:blip>
          <a:stretch>
            <a:fillRect/>
          </a:stretch>
        </p:blipFill>
        <p:spPr>
          <a:xfrm>
            <a:off x="5207126" y="5208295"/>
            <a:ext cx="1509901" cy="1303844"/>
          </a:xfrm>
          <a:prstGeom prst="rect">
            <a:avLst/>
          </a:prstGeom>
          <a:effectLst>
            <a:outerShdw blurRad="152400" dist="38100" dir="2700000" sx="105000" sy="105000" algn="tl" rotWithShape="0">
              <a:prstClr val="black">
                <a:alpha val="40000"/>
              </a:prstClr>
            </a:outerShdw>
          </a:effectLst>
        </p:spPr>
      </p:pic>
      <p:pic>
        <p:nvPicPr>
          <p:cNvPr id="4" name="Picture 3"/>
          <p:cNvPicPr>
            <a:picLocks noChangeAspect="1"/>
          </p:cNvPicPr>
          <p:nvPr/>
        </p:nvPicPr>
        <p:blipFill rotWithShape="1">
          <a:blip r:embed="rId8">
            <a:extLst>
              <a:ext uri="{28A0092B-C50C-407E-A947-70E740481C1C}">
                <a14:useLocalDpi xmlns:a14="http://schemas.microsoft.com/office/drawing/2010/main" val="0"/>
              </a:ext>
            </a:extLst>
          </a:blip>
          <a:srcRect t="25324" b="11864"/>
          <a:stretch/>
        </p:blipFill>
        <p:spPr>
          <a:xfrm>
            <a:off x="1907704" y="5166926"/>
            <a:ext cx="3061017" cy="1375684"/>
          </a:xfrm>
          <a:prstGeom prst="rect">
            <a:avLst/>
          </a:prstGeom>
          <a:effectLst>
            <a:outerShdw blurRad="152400" dist="38100" dir="2700000" sx="105000" sy="105000" algn="tl" rotWithShape="0">
              <a:prstClr val="black">
                <a:alpha val="40000"/>
              </a:prstClr>
            </a:outerShdw>
          </a:effectLst>
        </p:spPr>
      </p:pic>
    </p:spTree>
    <p:extLst>
      <p:ext uri="{BB962C8B-B14F-4D97-AF65-F5344CB8AC3E}">
        <p14:creationId xmlns:p14="http://schemas.microsoft.com/office/powerpoint/2010/main" val="3127844486"/>
      </p:ext>
    </p:extLst>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44624"/>
            <a:ext cx="7416824" cy="625434"/>
          </a:xfrm>
        </p:spPr>
        <p:txBody>
          <a:bodyPr>
            <a:noAutofit/>
          </a:bodyPr>
          <a:lstStyle/>
          <a:p>
            <a:r>
              <a:rPr lang="en-GB" sz="4000" dirty="0"/>
              <a:t>2.1 – Input Devices</a:t>
            </a:r>
            <a:endParaRPr lang="en-GB" sz="40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1368084019"/>
              </p:ext>
            </p:extLst>
          </p:nvPr>
        </p:nvGraphicFramePr>
        <p:xfrm>
          <a:off x="6804248" y="1674315"/>
          <a:ext cx="1979910" cy="4813660"/>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979910"/>
              </a:tblGrid>
              <a:tr h="386533">
                <a:tc>
                  <a:txBody>
                    <a:bodyPr/>
                    <a:lstStyle/>
                    <a:p>
                      <a:pPr>
                        <a:spcAft>
                          <a:spcPts val="0"/>
                        </a:spcAft>
                      </a:pPr>
                      <a:endParaRPr lang="en-GB" sz="147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427127">
                <a:tc>
                  <a:txBody>
                    <a:bodyPr/>
                    <a:lstStyle/>
                    <a:p>
                      <a:pPr marL="177800" indent="-177800" algn="l">
                        <a:spcAft>
                          <a:spcPts val="600"/>
                        </a:spcAft>
                        <a:buFontTx/>
                        <a:buBlip>
                          <a:blip r:embed="rId3"/>
                        </a:buBlip>
                      </a:pPr>
                      <a:r>
                        <a:rPr lang="en-GB" sz="1470" baseline="0" dirty="0" smtClean="0">
                          <a:solidFill>
                            <a:srgbClr val="FF0000"/>
                          </a:solidFill>
                          <a:effectLst/>
                          <a:latin typeface="Arial" pitchFamily="34" charset="0"/>
                          <a:ea typeface="Times New Roman"/>
                          <a:cs typeface="Arial" pitchFamily="34" charset="0"/>
                        </a:rPr>
                        <a:t>How you could use a voice dictation program.</a:t>
                      </a:r>
                    </a:p>
                    <a:p>
                      <a:pPr marL="177800" indent="-177800" algn="l">
                        <a:spcAft>
                          <a:spcPts val="600"/>
                        </a:spcAft>
                        <a:buFontTx/>
                        <a:buBlip>
                          <a:blip r:embed="rId3"/>
                        </a:buBlip>
                      </a:pPr>
                      <a:r>
                        <a:rPr lang="en-GB" sz="1470" baseline="0" dirty="0" smtClean="0">
                          <a:solidFill>
                            <a:schemeClr val="tx1"/>
                          </a:solidFill>
                          <a:effectLst/>
                          <a:latin typeface="Arial" pitchFamily="34" charset="0"/>
                          <a:ea typeface="Times New Roman"/>
                          <a:cs typeface="Arial" pitchFamily="34" charset="0"/>
                        </a:rPr>
                        <a:t>Voice quality on cheap </a:t>
                      </a:r>
                      <a:r>
                        <a:rPr lang="en-GB" sz="1470" baseline="0" dirty="0" err="1" smtClean="0">
                          <a:solidFill>
                            <a:schemeClr val="tx1"/>
                          </a:solidFill>
                          <a:effectLst/>
                          <a:latin typeface="Arial" pitchFamily="34" charset="0"/>
                          <a:ea typeface="Times New Roman"/>
                          <a:cs typeface="Arial" pitchFamily="34" charset="0"/>
                        </a:rPr>
                        <a:t>mics</a:t>
                      </a:r>
                      <a:r>
                        <a:rPr lang="en-GB" sz="1470" baseline="0" dirty="0" smtClean="0">
                          <a:solidFill>
                            <a:schemeClr val="tx1"/>
                          </a:solidFill>
                          <a:effectLst/>
                          <a:latin typeface="Arial" pitchFamily="34" charset="0"/>
                          <a:ea typeface="Times New Roman"/>
                          <a:cs typeface="Arial" pitchFamily="34" charset="0"/>
                        </a:rPr>
                        <a:t> when </a:t>
                      </a:r>
                      <a:r>
                        <a:rPr lang="en-GB" sz="1470" baseline="0" dirty="0" err="1" smtClean="0">
                          <a:solidFill>
                            <a:schemeClr val="tx1"/>
                          </a:solidFill>
                          <a:effectLst/>
                          <a:latin typeface="Arial" pitchFamily="34" charset="0"/>
                          <a:ea typeface="Times New Roman"/>
                          <a:cs typeface="Arial" pitchFamily="34" charset="0"/>
                        </a:rPr>
                        <a:t>skyping</a:t>
                      </a:r>
                      <a:r>
                        <a:rPr lang="en-GB" sz="1470" baseline="0" dirty="0" smtClean="0">
                          <a:solidFill>
                            <a:schemeClr val="tx1"/>
                          </a:solidFill>
                          <a:effectLst/>
                          <a:latin typeface="Arial" pitchFamily="34" charset="0"/>
                          <a:ea typeface="Times New Roman"/>
                          <a:cs typeface="Arial" pitchFamily="34" charset="0"/>
                        </a:rPr>
                        <a:t>.</a:t>
                      </a:r>
                    </a:p>
                    <a:p>
                      <a:pPr marL="177800" indent="-177800" algn="l">
                        <a:spcAft>
                          <a:spcPts val="600"/>
                        </a:spcAft>
                        <a:buFontTx/>
                        <a:buBlip>
                          <a:blip r:embed="rId3"/>
                        </a:buBlip>
                      </a:pPr>
                      <a:r>
                        <a:rPr lang="en-GB" sz="1470" baseline="0" dirty="0" smtClean="0">
                          <a:solidFill>
                            <a:srgbClr val="FF0000"/>
                          </a:solidFill>
                          <a:effectLst/>
                          <a:latin typeface="Arial" pitchFamily="34" charset="0"/>
                          <a:ea typeface="Times New Roman"/>
                          <a:cs typeface="Arial" pitchFamily="34" charset="0"/>
                        </a:rPr>
                        <a:t>How they are integrated to laptops but not PC’s.</a:t>
                      </a:r>
                    </a:p>
                    <a:p>
                      <a:pPr marL="177800" indent="-177800" algn="l">
                        <a:spcAft>
                          <a:spcPts val="600"/>
                        </a:spcAft>
                        <a:buFontTx/>
                        <a:buBlip>
                          <a:blip r:embed="rId3"/>
                        </a:buBlip>
                      </a:pPr>
                      <a:r>
                        <a:rPr lang="en-GB" sz="1470" baseline="0" dirty="0" smtClean="0">
                          <a:solidFill>
                            <a:schemeClr val="tx1"/>
                          </a:solidFill>
                          <a:effectLst/>
                          <a:latin typeface="Arial" pitchFamily="34" charset="0"/>
                          <a:ea typeface="Times New Roman"/>
                          <a:cs typeface="Arial" pitchFamily="34" charset="0"/>
                        </a:rPr>
                        <a:t>The people who talk to the earphone cable in the street.</a:t>
                      </a:r>
                    </a:p>
                    <a:p>
                      <a:pPr marL="177800" indent="-177800" algn="l">
                        <a:spcAft>
                          <a:spcPts val="600"/>
                        </a:spcAft>
                        <a:buFontTx/>
                        <a:buBlip>
                          <a:blip r:embed="rId3"/>
                        </a:buBlip>
                      </a:pPr>
                      <a:r>
                        <a:rPr lang="en-GB" sz="1470" baseline="0" dirty="0" smtClean="0">
                          <a:solidFill>
                            <a:srgbClr val="FF0000"/>
                          </a:solidFill>
                          <a:effectLst/>
                          <a:latin typeface="Arial" pitchFamily="34" charset="0"/>
                          <a:ea typeface="Times New Roman"/>
                          <a:cs typeface="Arial" pitchFamily="34" charset="0"/>
                        </a:rPr>
                        <a:t>How your earphones are also microphones if you plug them into the other socket.</a:t>
                      </a:r>
                      <a:endParaRPr lang="en-GB" sz="1470" dirty="0" smtClean="0">
                        <a:solidFill>
                          <a:schemeClr val="tx1"/>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991194" y="1700808"/>
            <a:ext cx="1638116" cy="365447"/>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GB" sz="2000" b="1" dirty="0" smtClean="0"/>
              <a:t>2.1</a:t>
            </a:r>
            <a:r>
              <a:rPr lang="en-GB" sz="2000" dirty="0" smtClean="0"/>
              <a:t> – </a:t>
            </a:r>
            <a:r>
              <a:rPr lang="en-GB" sz="2000" b="1" dirty="0" smtClean="0"/>
              <a:t>Input Devices – Microphones</a:t>
            </a:r>
            <a:endParaRPr lang="en-ZA" sz="2000" b="1" dirty="0">
              <a:latin typeface="Calibri" pitchFamily="34" charset="0"/>
              <a:ea typeface="Calibri" pitchFamily="34" charset="0"/>
              <a:cs typeface="Calibri" pitchFamily="34" charset="0"/>
            </a:endParaRPr>
          </a:p>
        </p:txBody>
      </p:sp>
      <p:sp>
        <p:nvSpPr>
          <p:cNvPr id="8" name="Rectangle 7"/>
          <p:cNvSpPr/>
          <p:nvPr/>
        </p:nvSpPr>
        <p:spPr>
          <a:xfrm>
            <a:off x="323850" y="1668864"/>
            <a:ext cx="6408390" cy="4524315"/>
          </a:xfrm>
          <a:prstGeom prst="rect">
            <a:avLst/>
          </a:prstGeom>
        </p:spPr>
        <p:txBody>
          <a:bodyPr wrap="square">
            <a:spAutoFit/>
          </a:bodyPr>
          <a:lstStyle/>
          <a:p>
            <a:pPr marL="285750" indent="-285750">
              <a:buClr>
                <a:srgbClr val="00B050"/>
              </a:buClr>
              <a:buFont typeface="Wingdings 3" panose="05040102010807070707" pitchFamily="18" charset="2"/>
              <a:buChar char=""/>
            </a:pPr>
            <a:r>
              <a:rPr lang="en-US" sz="1600" b="1" dirty="0" smtClean="0">
                <a:latin typeface="Calibri" panose="020F0502020204030204" pitchFamily="34" charset="0"/>
              </a:rPr>
              <a:t>Microphones </a:t>
            </a:r>
            <a:r>
              <a:rPr lang="en-US" sz="1600" dirty="0" smtClean="0">
                <a:latin typeface="Calibri" panose="020F0502020204030204" pitchFamily="34" charset="0"/>
              </a:rPr>
              <a:t>can be connected directly to </a:t>
            </a:r>
            <a:r>
              <a:rPr lang="en-US" sz="1600" dirty="0">
                <a:latin typeface="Calibri" panose="020F0502020204030204" pitchFamily="34" charset="0"/>
              </a:rPr>
              <a:t>the computer. Sounds can be inputted and then manipulated. </a:t>
            </a:r>
            <a:r>
              <a:rPr lang="en-US" sz="1600" dirty="0" smtClean="0">
                <a:latin typeface="Calibri" panose="020F0502020204030204" pitchFamily="34" charset="0"/>
              </a:rPr>
              <a:t>The input sound is converted to an analogue signal and then converted to a digital signal. The computers sound card does this automatically </a:t>
            </a:r>
            <a:r>
              <a:rPr lang="en-US" sz="1600" b="1" dirty="0" smtClean="0">
                <a:latin typeface="Calibri" panose="020F0502020204030204" pitchFamily="34" charset="0"/>
              </a:rPr>
              <a:t>(ADC)</a:t>
            </a:r>
            <a:r>
              <a:rPr lang="en-US" sz="1600" dirty="0" smtClean="0">
                <a:latin typeface="Calibri" panose="020F0502020204030204" pitchFamily="34" charset="0"/>
              </a:rPr>
              <a:t>.</a:t>
            </a:r>
          </a:p>
          <a:p>
            <a:pPr marL="285750" indent="-285750">
              <a:buClr>
                <a:srgbClr val="00B050"/>
              </a:buClr>
              <a:buFont typeface="Wingdings 3" panose="05040102010807070707" pitchFamily="18" charset="2"/>
              <a:buChar char=""/>
            </a:pPr>
            <a:r>
              <a:rPr lang="en-US" sz="1600" b="1" dirty="0" smtClean="0">
                <a:latin typeface="Calibri" panose="020F0502020204030204" pitchFamily="34" charset="0"/>
              </a:rPr>
              <a:t>Uses – </a:t>
            </a:r>
            <a:r>
              <a:rPr lang="en-US" sz="1600" dirty="0" smtClean="0">
                <a:latin typeface="Calibri" panose="020F0502020204030204" pitchFamily="34" charset="0"/>
              </a:rPr>
              <a:t>They are used to input </a:t>
            </a:r>
            <a:r>
              <a:rPr lang="en-US" sz="1600" dirty="0">
                <a:latin typeface="Calibri" panose="020F0502020204030204" pitchFamily="34" charset="0"/>
              </a:rPr>
              <a:t>speech/sounds to be </a:t>
            </a:r>
            <a:r>
              <a:rPr lang="en-US" sz="1600" dirty="0" smtClean="0">
                <a:latin typeface="Calibri" panose="020F0502020204030204" pitchFamily="34" charset="0"/>
              </a:rPr>
              <a:t>used in </a:t>
            </a:r>
            <a:r>
              <a:rPr lang="en-US" sz="1600" dirty="0">
                <a:latin typeface="Calibri" panose="020F0502020204030204" pitchFamily="34" charset="0"/>
              </a:rPr>
              <a:t>various </a:t>
            </a:r>
            <a:r>
              <a:rPr lang="en-US" sz="1600" dirty="0" smtClean="0">
                <a:latin typeface="Calibri" panose="020F0502020204030204" pitchFamily="34" charset="0"/>
              </a:rPr>
              <a:t>applications e.g. presentations, film and music sampling, special effects.</a:t>
            </a:r>
          </a:p>
          <a:p>
            <a:pPr marL="285750" indent="-285750">
              <a:buClr>
                <a:srgbClr val="00B050"/>
              </a:buClr>
              <a:buFont typeface="Wingdings 3" panose="05040102010807070707" pitchFamily="18" charset="2"/>
              <a:buChar char=""/>
            </a:pPr>
            <a:r>
              <a:rPr lang="en-US" sz="1600" dirty="0" smtClean="0">
                <a:latin typeface="Calibri" panose="020F0502020204030204" pitchFamily="34" charset="0"/>
              </a:rPr>
              <a:t>They are used in voice recognition software which have a number of purposes:</a:t>
            </a:r>
          </a:p>
          <a:p>
            <a:pPr marL="742950" lvl="1" indent="-285750">
              <a:buClr>
                <a:srgbClr val="00B050"/>
              </a:buClr>
              <a:buFont typeface="Wingdings 3" panose="05040102010807070707" pitchFamily="18" charset="2"/>
              <a:buChar char=""/>
            </a:pPr>
            <a:r>
              <a:rPr lang="en-US" sz="1600" dirty="0" smtClean="0">
                <a:latin typeface="Calibri" panose="020F0502020204030204" pitchFamily="34" charset="0"/>
              </a:rPr>
              <a:t>Conversion of speech into text for use in a word processor.</a:t>
            </a:r>
          </a:p>
          <a:p>
            <a:pPr marL="742950" lvl="1" indent="-285750">
              <a:buClr>
                <a:srgbClr val="00B050"/>
              </a:buClr>
              <a:buFont typeface="Wingdings 3" panose="05040102010807070707" pitchFamily="18" charset="2"/>
              <a:buChar char=""/>
            </a:pPr>
            <a:r>
              <a:rPr lang="en-US" sz="1600" dirty="0" smtClean="0">
                <a:latin typeface="Calibri" panose="020F0502020204030204" pitchFamily="34" charset="0"/>
              </a:rPr>
              <a:t>Recognition of commands like voice activated cars or </a:t>
            </a:r>
            <a:r>
              <a:rPr lang="en-US" sz="1600" dirty="0" err="1" smtClean="0">
                <a:latin typeface="Calibri" panose="020F0502020204030204" pitchFamily="34" charset="0"/>
              </a:rPr>
              <a:t>Siri</a:t>
            </a:r>
            <a:r>
              <a:rPr lang="en-US" sz="1600" dirty="0" smtClean="0">
                <a:latin typeface="Calibri" panose="020F0502020204030204" pitchFamily="34" charset="0"/>
              </a:rPr>
              <a:t>.</a:t>
            </a:r>
          </a:p>
          <a:p>
            <a:pPr marL="285750" indent="-285750">
              <a:buClr>
                <a:srgbClr val="00B050"/>
              </a:buClr>
              <a:buFont typeface="Wingdings 3" panose="05040102010807070707" pitchFamily="18" charset="2"/>
              <a:buChar char=""/>
            </a:pPr>
            <a:r>
              <a:rPr lang="en-US" sz="1600" b="1" dirty="0" smtClean="0">
                <a:latin typeface="Calibri" panose="020F0502020204030204" pitchFamily="34" charset="0"/>
              </a:rPr>
              <a:t>Advantages – </a:t>
            </a:r>
            <a:r>
              <a:rPr lang="en-US" sz="1600" dirty="0" smtClean="0">
                <a:latin typeface="Calibri" panose="020F0502020204030204" pitchFamily="34" charset="0"/>
              </a:rPr>
              <a:t>It is faster to read in text than to type it with a keyboard.</a:t>
            </a:r>
          </a:p>
          <a:p>
            <a:pPr marL="285750" indent="-285750">
              <a:buClr>
                <a:srgbClr val="00B050"/>
              </a:buClr>
              <a:buFont typeface="Wingdings 3" panose="05040102010807070707" pitchFamily="18" charset="2"/>
              <a:buChar char=""/>
            </a:pPr>
            <a:r>
              <a:rPr lang="en-US" sz="1600" dirty="0" smtClean="0">
                <a:latin typeface="Calibri" panose="020F0502020204030204" pitchFamily="34" charset="0"/>
              </a:rPr>
              <a:t>Using specialist manipulation software it is possible to edit sounds in real time instead of using live studio techniques.</a:t>
            </a:r>
          </a:p>
          <a:p>
            <a:pPr marL="285750" indent="-285750">
              <a:buClr>
                <a:srgbClr val="00B050"/>
              </a:buClr>
              <a:buFont typeface="Wingdings 3" panose="05040102010807070707" pitchFamily="18" charset="2"/>
              <a:buChar char=""/>
            </a:pPr>
            <a:r>
              <a:rPr lang="en-US" sz="1600" dirty="0" smtClean="0">
                <a:latin typeface="Calibri" panose="020F0502020204030204" pitchFamily="34" charset="0"/>
              </a:rPr>
              <a:t>If used in voice activation then it is more secure than passwords also reducing the need for drivers to remove their hands from steering. </a:t>
            </a:r>
          </a:p>
          <a:p>
            <a:pPr marL="285750" indent="-285750">
              <a:buClr>
                <a:srgbClr val="00B050"/>
              </a:buClr>
              <a:buFont typeface="Wingdings 3" panose="05040102010807070707" pitchFamily="18" charset="2"/>
              <a:buChar char=""/>
            </a:pPr>
            <a:r>
              <a:rPr lang="en-US" sz="1600" b="1" dirty="0" smtClean="0">
                <a:latin typeface="Calibri" panose="020F0502020204030204" pitchFamily="34" charset="0"/>
              </a:rPr>
              <a:t>Disadvantages</a:t>
            </a:r>
            <a:r>
              <a:rPr lang="en-US" sz="1600" dirty="0" smtClean="0">
                <a:latin typeface="Calibri" panose="020F0502020204030204" pitchFamily="34" charset="0"/>
              </a:rPr>
              <a:t> – Sound files take up computer space and memory.</a:t>
            </a:r>
          </a:p>
          <a:p>
            <a:pPr marL="285750" indent="-285750">
              <a:buClr>
                <a:srgbClr val="00B050"/>
              </a:buClr>
              <a:buFont typeface="Wingdings 3" panose="05040102010807070707" pitchFamily="18" charset="2"/>
              <a:buChar char=""/>
            </a:pPr>
            <a:r>
              <a:rPr lang="en-US" sz="1600" dirty="0" smtClean="0">
                <a:latin typeface="Calibri" panose="020F0502020204030204" pitchFamily="34" charset="0"/>
              </a:rPr>
              <a:t>Voice recognition software is not as accurate as typing manually (think of words like </a:t>
            </a:r>
            <a:r>
              <a:rPr lang="en-US" sz="1600" dirty="0" smtClean="0">
                <a:solidFill>
                  <a:srgbClr val="FF0000"/>
                </a:solidFill>
                <a:latin typeface="Calibri" panose="020F0502020204030204" pitchFamily="34" charset="0"/>
              </a:rPr>
              <a:t>there</a:t>
            </a:r>
            <a:r>
              <a:rPr lang="en-US" sz="1600" dirty="0" smtClean="0">
                <a:latin typeface="Calibri" panose="020F0502020204030204" pitchFamily="34" charset="0"/>
              </a:rPr>
              <a:t> and </a:t>
            </a:r>
            <a:r>
              <a:rPr lang="en-US" sz="1600" dirty="0" smtClean="0">
                <a:solidFill>
                  <a:srgbClr val="FF0000"/>
                </a:solidFill>
                <a:latin typeface="Calibri" panose="020F0502020204030204" pitchFamily="34" charset="0"/>
              </a:rPr>
              <a:t>their</a:t>
            </a:r>
            <a:r>
              <a:rPr lang="en-US" sz="1600" dirty="0" smtClean="0">
                <a:latin typeface="Calibri" panose="020F0502020204030204" pitchFamily="34" charset="0"/>
              </a:rPr>
              <a:t> and </a:t>
            </a:r>
            <a:r>
              <a:rPr lang="en-US" sz="1600" dirty="0" smtClean="0">
                <a:solidFill>
                  <a:srgbClr val="FF0000"/>
                </a:solidFill>
                <a:latin typeface="Calibri" panose="020F0502020204030204" pitchFamily="34" charset="0"/>
              </a:rPr>
              <a:t>they’re</a:t>
            </a:r>
            <a:r>
              <a:rPr lang="en-US" sz="1600" dirty="0" smtClean="0">
                <a:latin typeface="Calibri" panose="020F0502020204030204" pitchFamily="34" charset="0"/>
              </a:rPr>
              <a:t>)</a:t>
            </a:r>
            <a:endParaRPr lang="en-GB" sz="1600" dirty="0" smtClean="0">
              <a:latin typeface="Calibri" panose="020F0502020204030204" pitchFamily="34" charset="0"/>
            </a:endParaRPr>
          </a:p>
        </p:txBody>
      </p:sp>
    </p:spTree>
    <p:extLst>
      <p:ext uri="{BB962C8B-B14F-4D97-AF65-F5344CB8AC3E}">
        <p14:creationId xmlns:p14="http://schemas.microsoft.com/office/powerpoint/2010/main" val="2545960176"/>
      </p:ext>
    </p:extLst>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44624"/>
            <a:ext cx="7416824" cy="625434"/>
          </a:xfrm>
        </p:spPr>
        <p:txBody>
          <a:bodyPr>
            <a:noAutofit/>
          </a:bodyPr>
          <a:lstStyle/>
          <a:p>
            <a:r>
              <a:rPr lang="en-GB" sz="4000" dirty="0"/>
              <a:t>2.1 – Input Devices</a:t>
            </a:r>
            <a:endParaRPr lang="en-GB" sz="40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847807121"/>
              </p:ext>
            </p:extLst>
          </p:nvPr>
        </p:nvGraphicFramePr>
        <p:xfrm>
          <a:off x="6804248" y="1674315"/>
          <a:ext cx="1979910" cy="4897573"/>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979910"/>
              </a:tblGrid>
              <a:tr h="386533">
                <a:tc>
                  <a:txBody>
                    <a:bodyPr/>
                    <a:lstStyle/>
                    <a:p>
                      <a:pPr>
                        <a:spcAft>
                          <a:spcPts val="0"/>
                        </a:spcAft>
                      </a:pPr>
                      <a:endParaRPr lang="en-GB" sz="138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427127">
                <a:tc>
                  <a:txBody>
                    <a:bodyPr/>
                    <a:lstStyle/>
                    <a:p>
                      <a:pPr marL="177800" indent="-177800" algn="l">
                        <a:spcAft>
                          <a:spcPts val="600"/>
                        </a:spcAft>
                        <a:buFontTx/>
                        <a:buBlip>
                          <a:blip r:embed="rId3"/>
                        </a:buBlip>
                      </a:pPr>
                      <a:r>
                        <a:rPr lang="en-GB" sz="1380" baseline="0" dirty="0" smtClean="0">
                          <a:solidFill>
                            <a:srgbClr val="FF0000"/>
                          </a:solidFill>
                          <a:effectLst/>
                          <a:latin typeface="Arial" pitchFamily="34" charset="0"/>
                          <a:ea typeface="Times New Roman"/>
                          <a:cs typeface="Arial" pitchFamily="34" charset="0"/>
                        </a:rPr>
                        <a:t>Does you car have a parking detector.</a:t>
                      </a:r>
                    </a:p>
                    <a:p>
                      <a:pPr marL="177800" indent="-177800" algn="l">
                        <a:spcAft>
                          <a:spcPts val="600"/>
                        </a:spcAft>
                        <a:buFontTx/>
                        <a:buBlip>
                          <a:blip r:embed="rId3"/>
                        </a:buBlip>
                      </a:pPr>
                      <a:r>
                        <a:rPr lang="en-GB" sz="1380" baseline="0" dirty="0" smtClean="0">
                          <a:solidFill>
                            <a:schemeClr val="tx1"/>
                          </a:solidFill>
                          <a:effectLst/>
                          <a:latin typeface="Arial" pitchFamily="34" charset="0"/>
                          <a:ea typeface="Times New Roman"/>
                          <a:cs typeface="Arial" pitchFamily="34" charset="0"/>
                        </a:rPr>
                        <a:t>The n umber of sensors in your house right now (washing machine, microwave etc.)</a:t>
                      </a:r>
                    </a:p>
                    <a:p>
                      <a:pPr marL="177800" indent="-177800" algn="l">
                        <a:spcAft>
                          <a:spcPts val="600"/>
                        </a:spcAft>
                        <a:buFontTx/>
                        <a:buBlip>
                          <a:blip r:embed="rId3"/>
                        </a:buBlip>
                      </a:pPr>
                      <a:r>
                        <a:rPr lang="en-GB" sz="1380" baseline="0" dirty="0" smtClean="0">
                          <a:solidFill>
                            <a:srgbClr val="FF0000"/>
                          </a:solidFill>
                          <a:effectLst/>
                          <a:latin typeface="Arial" pitchFamily="34" charset="0"/>
                          <a:ea typeface="Times New Roman"/>
                          <a:cs typeface="Arial" pitchFamily="34" charset="0"/>
                        </a:rPr>
                        <a:t>The few nuclear accidents due to sensor or human error.</a:t>
                      </a:r>
                    </a:p>
                    <a:p>
                      <a:pPr marL="177800" indent="-177800" algn="l">
                        <a:spcAft>
                          <a:spcPts val="600"/>
                        </a:spcAft>
                        <a:buFontTx/>
                        <a:buBlip>
                          <a:blip r:embed="rId3"/>
                        </a:buBlip>
                      </a:pPr>
                      <a:r>
                        <a:rPr lang="en-GB" sz="1380" baseline="0" dirty="0" smtClean="0">
                          <a:solidFill>
                            <a:schemeClr val="tx1"/>
                          </a:solidFill>
                          <a:effectLst/>
                          <a:latin typeface="Arial" pitchFamily="34" charset="0"/>
                          <a:ea typeface="Times New Roman"/>
                          <a:cs typeface="Arial" pitchFamily="34" charset="0"/>
                        </a:rPr>
                        <a:t>How your phone has a light setting for outdoors and indoors.</a:t>
                      </a:r>
                    </a:p>
                    <a:p>
                      <a:pPr marL="177800" indent="-177800" algn="l">
                        <a:spcAft>
                          <a:spcPts val="600"/>
                        </a:spcAft>
                        <a:buFontTx/>
                        <a:buBlip>
                          <a:blip r:embed="rId3"/>
                        </a:buBlip>
                      </a:pPr>
                      <a:r>
                        <a:rPr lang="en-GB" sz="1380" baseline="0" dirty="0" smtClean="0">
                          <a:solidFill>
                            <a:srgbClr val="FF0000"/>
                          </a:solidFill>
                          <a:effectLst/>
                          <a:latin typeface="Arial" pitchFamily="34" charset="0"/>
                          <a:ea typeface="Times New Roman"/>
                          <a:cs typeface="Arial" pitchFamily="34" charset="0"/>
                        </a:rPr>
                        <a:t>Shops have them to watch what the customers are buying and not buying.</a:t>
                      </a:r>
                      <a:endParaRPr lang="en-GB" sz="1380" dirty="0" smtClean="0">
                        <a:solidFill>
                          <a:schemeClr val="tx1"/>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991194" y="1700808"/>
            <a:ext cx="1638116" cy="365447"/>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GB" sz="2000" b="1" dirty="0" smtClean="0"/>
              <a:t>2.1</a:t>
            </a:r>
            <a:r>
              <a:rPr lang="en-GB" sz="2000" dirty="0" smtClean="0"/>
              <a:t> – </a:t>
            </a:r>
            <a:r>
              <a:rPr lang="en-GB" sz="2000" b="1" dirty="0" smtClean="0"/>
              <a:t>Input Devices – Sensors</a:t>
            </a:r>
            <a:endParaRPr lang="en-ZA" sz="2000" b="1" dirty="0">
              <a:latin typeface="Calibri" pitchFamily="34" charset="0"/>
              <a:ea typeface="Calibri" pitchFamily="34" charset="0"/>
              <a:cs typeface="Calibri" pitchFamily="34" charset="0"/>
            </a:endParaRPr>
          </a:p>
        </p:txBody>
      </p:sp>
      <p:sp>
        <p:nvSpPr>
          <p:cNvPr id="8" name="Rectangle 7"/>
          <p:cNvSpPr/>
          <p:nvPr/>
        </p:nvSpPr>
        <p:spPr>
          <a:xfrm>
            <a:off x="323850" y="1668864"/>
            <a:ext cx="6408390" cy="2062103"/>
          </a:xfrm>
          <a:prstGeom prst="rect">
            <a:avLst/>
          </a:prstGeom>
        </p:spPr>
        <p:txBody>
          <a:bodyPr wrap="square">
            <a:spAutoFit/>
          </a:bodyPr>
          <a:lstStyle/>
          <a:p>
            <a:pPr marL="285750" indent="-285750">
              <a:buClr>
                <a:srgbClr val="00B050"/>
              </a:buClr>
              <a:buFont typeface="Wingdings 3" panose="05040102010807070707" pitchFamily="18" charset="2"/>
              <a:buChar char=""/>
            </a:pPr>
            <a:r>
              <a:rPr lang="en-US" sz="1600" b="1" dirty="0" smtClean="0">
                <a:latin typeface="Calibri" panose="020F0502020204030204" pitchFamily="34" charset="0"/>
              </a:rPr>
              <a:t>Sensors (analog) </a:t>
            </a:r>
            <a:r>
              <a:rPr lang="en-US" sz="1600" dirty="0" smtClean="0">
                <a:latin typeface="Calibri" panose="020F0502020204030204" pitchFamily="34" charset="0"/>
              </a:rPr>
              <a:t>is a device which inputs data to a computer where the data is a measurement of some physical quantity which is always changing e.g. temperature, light, moisture, movement) These physical qualities are analog in nature. These will need converting into digital for the computer to understand using an ADC (Analog to digital converter)</a:t>
            </a:r>
          </a:p>
          <a:p>
            <a:pPr marL="285750" indent="-285750">
              <a:buClr>
                <a:srgbClr val="00B050"/>
              </a:buClr>
              <a:buFont typeface="Wingdings 3" panose="05040102010807070707" pitchFamily="18" charset="2"/>
              <a:buChar char=""/>
            </a:pPr>
            <a:r>
              <a:rPr lang="en-US" sz="1600" b="1" dirty="0" smtClean="0">
                <a:latin typeface="Calibri" panose="020F0502020204030204" pitchFamily="34" charset="0"/>
              </a:rPr>
              <a:t>Uses – </a:t>
            </a:r>
            <a:r>
              <a:rPr lang="en-US" sz="1600" dirty="0" smtClean="0">
                <a:latin typeface="Calibri" panose="020F0502020204030204" pitchFamily="34" charset="0"/>
              </a:rPr>
              <a:t>They are used in  monitoring and control applications, depending on the situation. When monitoring, the data sent to the computer goes to a spreadsheet and processed.</a:t>
            </a:r>
          </a:p>
        </p:txBody>
      </p:sp>
      <p:graphicFrame>
        <p:nvGraphicFramePr>
          <p:cNvPr id="2" name="Table 1"/>
          <p:cNvGraphicFramePr>
            <a:graphicFrameLocks noGrp="1"/>
          </p:cNvGraphicFramePr>
          <p:nvPr>
            <p:extLst>
              <p:ext uri="{D42A27DB-BD31-4B8C-83A1-F6EECF244321}">
                <p14:modId xmlns:p14="http://schemas.microsoft.com/office/powerpoint/2010/main" val="1922818104"/>
              </p:ext>
            </p:extLst>
          </p:nvPr>
        </p:nvGraphicFramePr>
        <p:xfrm>
          <a:off x="336267" y="3789040"/>
          <a:ext cx="6408390" cy="2702052"/>
        </p:xfrm>
        <a:graphic>
          <a:graphicData uri="http://schemas.openxmlformats.org/drawingml/2006/table">
            <a:tbl>
              <a:tblPr firstRow="1" bandRow="1">
                <a:tableStyleId>{5C22544A-7EE6-4342-B048-85BDC9FD1C3A}</a:tableStyleId>
              </a:tblPr>
              <a:tblGrid>
                <a:gridCol w="1439838"/>
                <a:gridCol w="4968552"/>
              </a:tblGrid>
              <a:tr h="145959">
                <a:tc>
                  <a:txBody>
                    <a:bodyPr/>
                    <a:lstStyle/>
                    <a:p>
                      <a:r>
                        <a:rPr lang="en-US" sz="1230" dirty="0" smtClean="0">
                          <a:latin typeface="Arial" panose="020B0604020202020204" pitchFamily="34" charset="0"/>
                          <a:cs typeface="Arial" panose="020B0604020202020204" pitchFamily="34" charset="0"/>
                        </a:rPr>
                        <a:t>Type</a:t>
                      </a:r>
                      <a:r>
                        <a:rPr lang="en-US" sz="1230" baseline="0" dirty="0" smtClean="0">
                          <a:latin typeface="Arial" panose="020B0604020202020204" pitchFamily="34" charset="0"/>
                          <a:cs typeface="Arial" panose="020B0604020202020204" pitchFamily="34" charset="0"/>
                        </a:rPr>
                        <a:t> of Sensor</a:t>
                      </a:r>
                      <a:endParaRPr lang="en-GB" sz="1230" dirty="0">
                        <a:latin typeface="Arial" panose="020B0604020202020204" pitchFamily="34" charset="0"/>
                        <a:cs typeface="Arial" panose="020B0604020202020204" pitchFamily="34" charset="0"/>
                      </a:endParaRPr>
                    </a:p>
                  </a:txBody>
                  <a:tcPr/>
                </a:tc>
                <a:tc>
                  <a:txBody>
                    <a:bodyPr/>
                    <a:lstStyle/>
                    <a:p>
                      <a:r>
                        <a:rPr lang="en-US" sz="1230" dirty="0" smtClean="0">
                          <a:latin typeface="Arial" panose="020B0604020202020204" pitchFamily="34" charset="0"/>
                          <a:cs typeface="Arial" panose="020B0604020202020204" pitchFamily="34" charset="0"/>
                        </a:rPr>
                        <a:t>Applications</a:t>
                      </a:r>
                      <a:endParaRPr lang="en-GB" sz="1230" dirty="0">
                        <a:latin typeface="Arial" panose="020B0604020202020204" pitchFamily="34" charset="0"/>
                        <a:cs typeface="Arial" panose="020B0604020202020204" pitchFamily="34" charset="0"/>
                      </a:endParaRPr>
                    </a:p>
                  </a:txBody>
                  <a:tcPr/>
                </a:tc>
              </a:tr>
              <a:tr h="218064">
                <a:tc>
                  <a:txBody>
                    <a:bodyPr/>
                    <a:lstStyle/>
                    <a:p>
                      <a:r>
                        <a:rPr lang="en-US" sz="1230" dirty="0" smtClean="0">
                          <a:latin typeface="Arial" panose="020B0604020202020204" pitchFamily="34" charset="0"/>
                          <a:cs typeface="Arial" panose="020B0604020202020204" pitchFamily="34" charset="0"/>
                        </a:rPr>
                        <a:t>Temperature</a:t>
                      </a:r>
                      <a:endParaRPr lang="en-GB" sz="1230" dirty="0">
                        <a:latin typeface="Arial" panose="020B0604020202020204" pitchFamily="34" charset="0"/>
                        <a:cs typeface="Arial" panose="020B0604020202020204" pitchFamily="34" charset="0"/>
                      </a:endParaRPr>
                    </a:p>
                  </a:txBody>
                  <a:tcPr/>
                </a:tc>
                <a:tc>
                  <a:txBody>
                    <a:bodyPr/>
                    <a:lstStyle/>
                    <a:p>
                      <a:r>
                        <a:rPr lang="en-US" sz="1230" dirty="0" smtClean="0">
                          <a:latin typeface="Arial" panose="020B0604020202020204" pitchFamily="34" charset="0"/>
                          <a:cs typeface="Arial" panose="020B0604020202020204" pitchFamily="34" charset="0"/>
                        </a:rPr>
                        <a:t>Automatic Washing</a:t>
                      </a:r>
                      <a:r>
                        <a:rPr lang="en-US" sz="1230" baseline="0" dirty="0" smtClean="0">
                          <a:latin typeface="Arial" panose="020B0604020202020204" pitchFamily="34" charset="0"/>
                          <a:cs typeface="Arial" panose="020B0604020202020204" pitchFamily="34" charset="0"/>
                        </a:rPr>
                        <a:t> machines, central heating systems, greenhouses and ovens.</a:t>
                      </a:r>
                      <a:endParaRPr lang="en-GB" sz="1230" dirty="0">
                        <a:latin typeface="Arial" panose="020B0604020202020204" pitchFamily="34" charset="0"/>
                        <a:cs typeface="Arial" panose="020B0604020202020204" pitchFamily="34" charset="0"/>
                      </a:endParaRPr>
                    </a:p>
                  </a:txBody>
                  <a:tcPr/>
                </a:tc>
              </a:tr>
              <a:tr h="218064">
                <a:tc>
                  <a:txBody>
                    <a:bodyPr/>
                    <a:lstStyle/>
                    <a:p>
                      <a:r>
                        <a:rPr lang="en-US" sz="1230" dirty="0" smtClean="0">
                          <a:latin typeface="Arial" panose="020B0604020202020204" pitchFamily="34" charset="0"/>
                          <a:cs typeface="Arial" panose="020B0604020202020204" pitchFamily="34" charset="0"/>
                        </a:rPr>
                        <a:t>Pressure</a:t>
                      </a:r>
                      <a:endParaRPr lang="en-GB" sz="1230" dirty="0">
                        <a:latin typeface="Arial" panose="020B0604020202020204" pitchFamily="34" charset="0"/>
                        <a:cs typeface="Arial" panose="020B0604020202020204" pitchFamily="34" charset="0"/>
                      </a:endParaRPr>
                    </a:p>
                  </a:txBody>
                  <a:tcPr/>
                </a:tc>
                <a:tc>
                  <a:txBody>
                    <a:bodyPr/>
                    <a:lstStyle/>
                    <a:p>
                      <a:r>
                        <a:rPr lang="en-US" sz="1230" dirty="0" smtClean="0">
                          <a:latin typeface="Arial" panose="020B0604020202020204" pitchFamily="34" charset="0"/>
                          <a:cs typeface="Arial" panose="020B0604020202020204" pitchFamily="34" charset="0"/>
                        </a:rPr>
                        <a:t>Burglar alarm systems, washing machines, robotics, environmental monitoring.</a:t>
                      </a:r>
                      <a:endParaRPr lang="en-GB" sz="1230" dirty="0">
                        <a:latin typeface="Arial" panose="020B0604020202020204" pitchFamily="34" charset="0"/>
                        <a:cs typeface="Arial" panose="020B0604020202020204" pitchFamily="34" charset="0"/>
                      </a:endParaRPr>
                    </a:p>
                  </a:txBody>
                  <a:tcPr/>
                </a:tc>
              </a:tr>
              <a:tr h="145959">
                <a:tc>
                  <a:txBody>
                    <a:bodyPr/>
                    <a:lstStyle/>
                    <a:p>
                      <a:r>
                        <a:rPr lang="en-US" sz="1230" dirty="0" smtClean="0">
                          <a:latin typeface="Arial" panose="020B0604020202020204" pitchFamily="34" charset="0"/>
                          <a:cs typeface="Arial" panose="020B0604020202020204" pitchFamily="34" charset="0"/>
                        </a:rPr>
                        <a:t>Light</a:t>
                      </a:r>
                      <a:endParaRPr lang="en-GB" sz="1230" dirty="0">
                        <a:latin typeface="Arial" panose="020B0604020202020204" pitchFamily="34" charset="0"/>
                        <a:cs typeface="Arial" panose="020B0604020202020204" pitchFamily="34" charset="0"/>
                      </a:endParaRPr>
                    </a:p>
                  </a:txBody>
                  <a:tcPr/>
                </a:tc>
                <a:tc>
                  <a:txBody>
                    <a:bodyPr/>
                    <a:lstStyle/>
                    <a:p>
                      <a:r>
                        <a:rPr lang="en-US" sz="1230" dirty="0" smtClean="0">
                          <a:latin typeface="Arial" panose="020B0604020202020204" pitchFamily="34" charset="0"/>
                          <a:cs typeface="Arial" panose="020B0604020202020204" pitchFamily="34" charset="0"/>
                        </a:rPr>
                        <a:t>Automatic greenhouses,</a:t>
                      </a:r>
                      <a:r>
                        <a:rPr lang="en-US" sz="1230" baseline="0" dirty="0" smtClean="0">
                          <a:latin typeface="Arial" panose="020B0604020202020204" pitchFamily="34" charset="0"/>
                          <a:cs typeface="Arial" panose="020B0604020202020204" pitchFamily="34" charset="0"/>
                        </a:rPr>
                        <a:t> doors, burglar alarms, street lighting control.</a:t>
                      </a:r>
                      <a:endParaRPr lang="en-GB" sz="1230" dirty="0">
                        <a:latin typeface="Arial" panose="020B0604020202020204" pitchFamily="34" charset="0"/>
                        <a:cs typeface="Arial" panose="020B0604020202020204" pitchFamily="34" charset="0"/>
                      </a:endParaRPr>
                    </a:p>
                  </a:txBody>
                  <a:tcPr/>
                </a:tc>
              </a:tr>
              <a:tr h="145959">
                <a:tc>
                  <a:txBody>
                    <a:bodyPr/>
                    <a:lstStyle/>
                    <a:p>
                      <a:r>
                        <a:rPr lang="en-US" sz="1230" dirty="0" smtClean="0">
                          <a:latin typeface="Arial" panose="020B0604020202020204" pitchFamily="34" charset="0"/>
                          <a:cs typeface="Arial" panose="020B0604020202020204" pitchFamily="34" charset="0"/>
                        </a:rPr>
                        <a:t>Sound</a:t>
                      </a:r>
                      <a:endParaRPr lang="en-GB" sz="1230" dirty="0">
                        <a:latin typeface="Arial" panose="020B0604020202020204" pitchFamily="34" charset="0"/>
                        <a:cs typeface="Arial" panose="020B0604020202020204" pitchFamily="34" charset="0"/>
                      </a:endParaRPr>
                    </a:p>
                  </a:txBody>
                  <a:tcPr/>
                </a:tc>
                <a:tc>
                  <a:txBody>
                    <a:bodyPr/>
                    <a:lstStyle/>
                    <a:p>
                      <a:r>
                        <a:rPr lang="en-US" sz="1230" dirty="0" smtClean="0">
                          <a:latin typeface="Arial" panose="020B0604020202020204" pitchFamily="34" charset="0"/>
                          <a:cs typeface="Arial" panose="020B0604020202020204" pitchFamily="34" charset="0"/>
                        </a:rPr>
                        <a:t>Burglar alarms, monitoring liquid</a:t>
                      </a:r>
                      <a:r>
                        <a:rPr lang="en-US" sz="1230" baseline="0" dirty="0" smtClean="0">
                          <a:latin typeface="Arial" panose="020B0604020202020204" pitchFamily="34" charset="0"/>
                          <a:cs typeface="Arial" panose="020B0604020202020204" pitchFamily="34" charset="0"/>
                        </a:rPr>
                        <a:t> and powder flow in pipes</a:t>
                      </a:r>
                      <a:endParaRPr lang="en-GB" sz="1230" dirty="0">
                        <a:latin typeface="Arial" panose="020B0604020202020204" pitchFamily="34" charset="0"/>
                        <a:cs typeface="Arial" panose="020B0604020202020204" pitchFamily="34" charset="0"/>
                      </a:endParaRPr>
                    </a:p>
                  </a:txBody>
                  <a:tcPr/>
                </a:tc>
              </a:tr>
              <a:tr h="218064">
                <a:tc>
                  <a:txBody>
                    <a:bodyPr/>
                    <a:lstStyle/>
                    <a:p>
                      <a:r>
                        <a:rPr lang="en-US" sz="1230" dirty="0" smtClean="0">
                          <a:latin typeface="Arial" panose="020B0604020202020204" pitchFamily="34" charset="0"/>
                          <a:cs typeface="Arial" panose="020B0604020202020204" pitchFamily="34" charset="0"/>
                        </a:rPr>
                        <a:t>Humidity / Moisture</a:t>
                      </a:r>
                      <a:endParaRPr lang="en-GB" sz="1230" dirty="0">
                        <a:latin typeface="Arial" panose="020B0604020202020204" pitchFamily="34" charset="0"/>
                        <a:cs typeface="Arial" panose="020B0604020202020204" pitchFamily="34" charset="0"/>
                      </a:endParaRPr>
                    </a:p>
                  </a:txBody>
                  <a:tcPr/>
                </a:tc>
                <a:tc>
                  <a:txBody>
                    <a:bodyPr/>
                    <a:lstStyle/>
                    <a:p>
                      <a:r>
                        <a:rPr lang="en-US" sz="1230" dirty="0" smtClean="0">
                          <a:latin typeface="Arial" panose="020B0604020202020204" pitchFamily="34" charset="0"/>
                          <a:cs typeface="Arial" panose="020B0604020202020204" pitchFamily="34" charset="0"/>
                        </a:rPr>
                        <a:t>Automatic greenhouses, environmental monitoring, factories where moisture</a:t>
                      </a:r>
                      <a:r>
                        <a:rPr lang="en-US" sz="1230" baseline="0" dirty="0" smtClean="0">
                          <a:latin typeface="Arial" panose="020B0604020202020204" pitchFamily="34" charset="0"/>
                          <a:cs typeface="Arial" panose="020B0604020202020204" pitchFamily="34" charset="0"/>
                        </a:rPr>
                        <a:t> levels are crucial like microchips or paint spraying.</a:t>
                      </a:r>
                      <a:endParaRPr lang="en-GB" sz="1230" dirty="0">
                        <a:latin typeface="Arial" panose="020B0604020202020204" pitchFamily="34" charset="0"/>
                        <a:cs typeface="Arial" panose="020B0604020202020204" pitchFamily="34" charset="0"/>
                      </a:endParaRPr>
                    </a:p>
                  </a:txBody>
                  <a:tcPr/>
                </a:tc>
              </a:tr>
              <a:tr h="132067">
                <a:tc>
                  <a:txBody>
                    <a:bodyPr/>
                    <a:lstStyle/>
                    <a:p>
                      <a:r>
                        <a:rPr lang="en-US" sz="1230" dirty="0" smtClean="0">
                          <a:latin typeface="Arial" panose="020B0604020202020204" pitchFamily="34" charset="0"/>
                          <a:cs typeface="Arial" panose="020B0604020202020204" pitchFamily="34" charset="0"/>
                        </a:rPr>
                        <a:t>pH</a:t>
                      </a:r>
                      <a:endParaRPr lang="en-GB" sz="1230" dirty="0">
                        <a:latin typeface="Arial" panose="020B0604020202020204" pitchFamily="34" charset="0"/>
                        <a:cs typeface="Arial" panose="020B0604020202020204" pitchFamily="34" charset="0"/>
                      </a:endParaRPr>
                    </a:p>
                  </a:txBody>
                  <a:tcPr/>
                </a:tc>
                <a:tc>
                  <a:txBody>
                    <a:bodyPr/>
                    <a:lstStyle/>
                    <a:p>
                      <a:r>
                        <a:rPr lang="en-US" sz="1230" dirty="0" smtClean="0">
                          <a:latin typeface="Arial" panose="020B0604020202020204" pitchFamily="34" charset="0"/>
                          <a:cs typeface="Arial" panose="020B0604020202020204" pitchFamily="34" charset="0"/>
                        </a:rPr>
                        <a:t>Automatic greenhouses, chemical processes, environmental monitoring.</a:t>
                      </a:r>
                      <a:endParaRPr lang="en-GB" sz="123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829972125"/>
      </p:ext>
    </p:extLst>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44624"/>
            <a:ext cx="7416824" cy="625434"/>
          </a:xfrm>
        </p:spPr>
        <p:txBody>
          <a:bodyPr>
            <a:noAutofit/>
          </a:bodyPr>
          <a:lstStyle/>
          <a:p>
            <a:r>
              <a:rPr lang="en-GB" sz="4000" dirty="0"/>
              <a:t>2.1 – Input Devices</a:t>
            </a:r>
            <a:endParaRPr lang="en-GB" sz="40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2213289851"/>
              </p:ext>
            </p:extLst>
          </p:nvPr>
        </p:nvGraphicFramePr>
        <p:xfrm>
          <a:off x="6804248" y="1674315"/>
          <a:ext cx="1979910" cy="4813660"/>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979910"/>
              </a:tblGrid>
              <a:tr h="386533">
                <a:tc>
                  <a:txBody>
                    <a:bodyPr/>
                    <a:lstStyle/>
                    <a:p>
                      <a:pPr>
                        <a:spcAft>
                          <a:spcPts val="0"/>
                        </a:spcAft>
                      </a:pPr>
                      <a:endParaRPr lang="en-GB" sz="137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427127">
                <a:tc>
                  <a:txBody>
                    <a:bodyPr/>
                    <a:lstStyle/>
                    <a:p>
                      <a:pPr marL="177800" indent="-177800" algn="l">
                        <a:spcAft>
                          <a:spcPts val="600"/>
                        </a:spcAft>
                        <a:buFontTx/>
                        <a:buBlip>
                          <a:blip r:embed="rId3"/>
                        </a:buBlip>
                      </a:pPr>
                      <a:r>
                        <a:rPr lang="en-GB" sz="1370" baseline="0" dirty="0" smtClean="0">
                          <a:solidFill>
                            <a:srgbClr val="FF0000"/>
                          </a:solidFill>
                          <a:effectLst/>
                          <a:latin typeface="Arial" pitchFamily="34" charset="0"/>
                          <a:ea typeface="Times New Roman"/>
                          <a:cs typeface="Arial" pitchFamily="34" charset="0"/>
                        </a:rPr>
                        <a:t>Does you car have a parking detector.</a:t>
                      </a:r>
                    </a:p>
                    <a:p>
                      <a:pPr marL="177800" indent="-177800" algn="l">
                        <a:spcAft>
                          <a:spcPts val="600"/>
                        </a:spcAft>
                        <a:buFontTx/>
                        <a:buBlip>
                          <a:blip r:embed="rId3"/>
                        </a:buBlip>
                      </a:pPr>
                      <a:r>
                        <a:rPr lang="en-GB" sz="1370" baseline="0" dirty="0" smtClean="0">
                          <a:solidFill>
                            <a:schemeClr val="tx1"/>
                          </a:solidFill>
                          <a:effectLst/>
                          <a:latin typeface="Arial" pitchFamily="34" charset="0"/>
                          <a:ea typeface="Times New Roman"/>
                          <a:cs typeface="Arial" pitchFamily="34" charset="0"/>
                        </a:rPr>
                        <a:t>The n umber of sensors in your house right now (washing machine, microwave etc.)</a:t>
                      </a:r>
                    </a:p>
                    <a:p>
                      <a:pPr marL="177800" indent="-177800" algn="l">
                        <a:spcAft>
                          <a:spcPts val="600"/>
                        </a:spcAft>
                        <a:buFontTx/>
                        <a:buBlip>
                          <a:blip r:embed="rId3"/>
                        </a:buBlip>
                      </a:pPr>
                      <a:r>
                        <a:rPr lang="en-GB" sz="1370" baseline="0" dirty="0" smtClean="0">
                          <a:solidFill>
                            <a:srgbClr val="FF0000"/>
                          </a:solidFill>
                          <a:effectLst/>
                          <a:latin typeface="Arial" pitchFamily="34" charset="0"/>
                          <a:ea typeface="Times New Roman"/>
                          <a:cs typeface="Arial" pitchFamily="34" charset="0"/>
                        </a:rPr>
                        <a:t>The few nuclear accidents due to sensor or human error.</a:t>
                      </a:r>
                    </a:p>
                    <a:p>
                      <a:pPr marL="177800" indent="-177800" algn="l">
                        <a:spcAft>
                          <a:spcPts val="600"/>
                        </a:spcAft>
                        <a:buFontTx/>
                        <a:buBlip>
                          <a:blip r:embed="rId3"/>
                        </a:buBlip>
                      </a:pPr>
                      <a:r>
                        <a:rPr lang="en-GB" sz="1370" baseline="0" dirty="0" smtClean="0">
                          <a:solidFill>
                            <a:schemeClr val="tx1"/>
                          </a:solidFill>
                          <a:effectLst/>
                          <a:latin typeface="Arial" pitchFamily="34" charset="0"/>
                          <a:ea typeface="Times New Roman"/>
                          <a:cs typeface="Arial" pitchFamily="34" charset="0"/>
                        </a:rPr>
                        <a:t>How your phone has a light setting for outdoors and indoors.</a:t>
                      </a:r>
                    </a:p>
                    <a:p>
                      <a:pPr marL="177800" indent="-177800" algn="l">
                        <a:spcAft>
                          <a:spcPts val="600"/>
                        </a:spcAft>
                        <a:buFontTx/>
                        <a:buBlip>
                          <a:blip r:embed="rId3"/>
                        </a:buBlip>
                      </a:pPr>
                      <a:r>
                        <a:rPr lang="en-GB" sz="1370" baseline="0" dirty="0" smtClean="0">
                          <a:solidFill>
                            <a:srgbClr val="FF0000"/>
                          </a:solidFill>
                          <a:effectLst/>
                          <a:latin typeface="Arial" pitchFamily="34" charset="0"/>
                          <a:ea typeface="Times New Roman"/>
                          <a:cs typeface="Arial" pitchFamily="34" charset="0"/>
                        </a:rPr>
                        <a:t>Shops have them to watch what the customers are buying and not buying.</a:t>
                      </a:r>
                      <a:endParaRPr lang="en-GB" sz="1370" dirty="0" smtClean="0">
                        <a:solidFill>
                          <a:schemeClr val="tx1"/>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991194" y="1700808"/>
            <a:ext cx="1638116" cy="365447"/>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GB" sz="2000" b="1" dirty="0" smtClean="0"/>
              <a:t>2.1</a:t>
            </a:r>
            <a:r>
              <a:rPr lang="en-GB" sz="2000" dirty="0" smtClean="0"/>
              <a:t> – </a:t>
            </a:r>
            <a:r>
              <a:rPr lang="en-GB" sz="2000" b="1" dirty="0" smtClean="0"/>
              <a:t>Input Devices – Sensors</a:t>
            </a:r>
            <a:endParaRPr lang="en-ZA" sz="2000" b="1" dirty="0">
              <a:latin typeface="Calibri" pitchFamily="34" charset="0"/>
              <a:ea typeface="Calibri" pitchFamily="34" charset="0"/>
              <a:cs typeface="Calibri" pitchFamily="34" charset="0"/>
            </a:endParaRPr>
          </a:p>
        </p:txBody>
      </p:sp>
      <p:sp>
        <p:nvSpPr>
          <p:cNvPr id="8" name="Rectangle 7"/>
          <p:cNvSpPr/>
          <p:nvPr/>
        </p:nvSpPr>
        <p:spPr>
          <a:xfrm>
            <a:off x="323850" y="1668864"/>
            <a:ext cx="6408390" cy="3416320"/>
          </a:xfrm>
          <a:prstGeom prst="rect">
            <a:avLst/>
          </a:prstGeom>
        </p:spPr>
        <p:txBody>
          <a:bodyPr wrap="square">
            <a:spAutoFit/>
          </a:bodyPr>
          <a:lstStyle/>
          <a:p>
            <a:pPr marL="285750" indent="-285750">
              <a:buClr>
                <a:srgbClr val="00B050"/>
              </a:buClr>
              <a:buFont typeface="Wingdings 3" panose="05040102010807070707" pitchFamily="18" charset="2"/>
              <a:buChar char=""/>
            </a:pPr>
            <a:r>
              <a:rPr lang="en-US" b="1" dirty="0" smtClean="0">
                <a:latin typeface="Calibri" panose="020F0502020204030204" pitchFamily="34" charset="0"/>
              </a:rPr>
              <a:t>Advantages – </a:t>
            </a:r>
            <a:r>
              <a:rPr lang="en-US" dirty="0" smtClean="0">
                <a:latin typeface="Calibri" panose="020F0502020204030204" pitchFamily="34" charset="0"/>
              </a:rPr>
              <a:t>Readings taken over sensors are generally more accurate than those taken by human operators.</a:t>
            </a:r>
          </a:p>
          <a:p>
            <a:pPr marL="285750" indent="-285750">
              <a:buClr>
                <a:srgbClr val="00B050"/>
              </a:buClr>
              <a:buFont typeface="Wingdings 3" panose="05040102010807070707" pitchFamily="18" charset="2"/>
              <a:buChar char=""/>
            </a:pPr>
            <a:r>
              <a:rPr lang="en-US" dirty="0" smtClean="0">
                <a:latin typeface="Calibri" panose="020F0502020204030204" pitchFamily="34" charset="0"/>
              </a:rPr>
              <a:t>Readings are continuous, so there is no break in monitoring, therefor and necessary action (control systems) or warning (monitoring systems) will be initiated immediately.</a:t>
            </a:r>
          </a:p>
          <a:p>
            <a:pPr marL="285750" indent="-285750">
              <a:buClr>
                <a:srgbClr val="00B050"/>
              </a:buClr>
              <a:buFont typeface="Wingdings 3" panose="05040102010807070707" pitchFamily="18" charset="2"/>
              <a:buChar char=""/>
            </a:pPr>
            <a:r>
              <a:rPr lang="en-US" dirty="0" smtClean="0">
                <a:latin typeface="Calibri" panose="020F0502020204030204" pitchFamily="34" charset="0"/>
              </a:rPr>
              <a:t>The system can be automatic, removing the need </a:t>
            </a:r>
            <a:br>
              <a:rPr lang="en-US" dirty="0" smtClean="0">
                <a:latin typeface="Calibri" panose="020F0502020204030204" pitchFamily="34" charset="0"/>
              </a:rPr>
            </a:br>
            <a:r>
              <a:rPr lang="en-US" dirty="0" smtClean="0">
                <a:latin typeface="Calibri" panose="020F0502020204030204" pitchFamily="34" charset="0"/>
              </a:rPr>
              <a:t>for human intervention, specifically important </a:t>
            </a:r>
            <a:br>
              <a:rPr lang="en-US" dirty="0" smtClean="0">
                <a:latin typeface="Calibri" panose="020F0502020204030204" pitchFamily="34" charset="0"/>
              </a:rPr>
            </a:br>
            <a:r>
              <a:rPr lang="en-US" dirty="0" smtClean="0">
                <a:latin typeface="Calibri" panose="020F0502020204030204" pitchFamily="34" charset="0"/>
              </a:rPr>
              <a:t>when dealing with hazardous materials or </a:t>
            </a:r>
            <a:br>
              <a:rPr lang="en-US" dirty="0" smtClean="0">
                <a:latin typeface="Calibri" panose="020F0502020204030204" pitchFamily="34" charset="0"/>
              </a:rPr>
            </a:br>
            <a:r>
              <a:rPr lang="en-US" dirty="0" smtClean="0">
                <a:latin typeface="Calibri" panose="020F0502020204030204" pitchFamily="34" charset="0"/>
              </a:rPr>
              <a:t>chemicals.</a:t>
            </a:r>
          </a:p>
          <a:p>
            <a:pPr marL="285750" indent="-285750">
              <a:buClr>
                <a:srgbClr val="00B050"/>
              </a:buClr>
              <a:buFont typeface="Wingdings 3" panose="05040102010807070707" pitchFamily="18" charset="2"/>
              <a:buChar char=""/>
            </a:pPr>
            <a:r>
              <a:rPr lang="en-US" b="1" dirty="0" smtClean="0">
                <a:latin typeface="Calibri" panose="020F0502020204030204" pitchFamily="34" charset="0"/>
              </a:rPr>
              <a:t>Disadvantages</a:t>
            </a:r>
            <a:r>
              <a:rPr lang="en-US" dirty="0" smtClean="0">
                <a:latin typeface="Calibri" panose="020F0502020204030204" pitchFamily="34" charset="0"/>
              </a:rPr>
              <a:t> – Faulty sensors can give </a:t>
            </a:r>
            <a:br>
              <a:rPr lang="en-US" dirty="0" smtClean="0">
                <a:latin typeface="Calibri" panose="020F0502020204030204" pitchFamily="34" charset="0"/>
              </a:rPr>
            </a:br>
            <a:r>
              <a:rPr lang="en-US" dirty="0" smtClean="0">
                <a:latin typeface="Calibri" panose="020F0502020204030204" pitchFamily="34" charset="0"/>
              </a:rPr>
              <a:t>erroneous responses such as rear bumper </a:t>
            </a:r>
            <a:br>
              <a:rPr lang="en-US" dirty="0" smtClean="0">
                <a:latin typeface="Calibri" panose="020F0502020204030204" pitchFamily="34" charset="0"/>
              </a:rPr>
            </a:br>
            <a:r>
              <a:rPr lang="en-US" dirty="0" smtClean="0">
                <a:latin typeface="Calibri" panose="020F0502020204030204" pitchFamily="34" charset="0"/>
              </a:rPr>
              <a:t>sensors on a car can get dirty and give false readings.</a:t>
            </a:r>
            <a:endParaRPr lang="en-GB" dirty="0" smtClean="0">
              <a:latin typeface="Calibri" panose="020F0502020204030204" pitchFamily="34" charset="0"/>
            </a:endParaRP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21992" t="4625" r="5498" b="2780"/>
          <a:stretch/>
        </p:blipFill>
        <p:spPr>
          <a:xfrm>
            <a:off x="5396826" y="3019811"/>
            <a:ext cx="1335414" cy="1705333"/>
          </a:xfrm>
          <a:prstGeom prst="rect">
            <a:avLst/>
          </a:prstGeom>
          <a:effectLst>
            <a:outerShdw blurRad="152400" dist="38100" dir="2700000" sx="105000" sy="105000" algn="tl" rotWithShape="0">
              <a:prstClr val="black">
                <a:alpha val="40000"/>
              </a:prstClr>
            </a:outerShdw>
          </a:effectLst>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44231" y="5081009"/>
            <a:ext cx="2088009" cy="1398550"/>
          </a:xfrm>
          <a:prstGeom prst="rect">
            <a:avLst/>
          </a:prstGeom>
          <a:effectLst>
            <a:outerShdw blurRad="152400" dist="38100" dir="2700000" sx="105000" sy="105000" algn="tl" rotWithShape="0">
              <a:prstClr val="black">
                <a:alpha val="40000"/>
              </a:prstClr>
            </a:outerShdw>
          </a:effectLst>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5132" y="5081008"/>
            <a:ext cx="4216868" cy="1396612"/>
          </a:xfrm>
          <a:prstGeom prst="rect">
            <a:avLst/>
          </a:prstGeom>
          <a:effectLst>
            <a:outerShdw blurRad="152400" dist="38100" dir="2700000" sx="105000" sy="105000" algn="tl" rotWithShape="0">
              <a:prstClr val="black">
                <a:alpha val="40000"/>
              </a:prstClr>
            </a:outerShdw>
          </a:effectLst>
        </p:spPr>
      </p:pic>
    </p:spTree>
    <p:extLst>
      <p:ext uri="{BB962C8B-B14F-4D97-AF65-F5344CB8AC3E}">
        <p14:creationId xmlns:p14="http://schemas.microsoft.com/office/powerpoint/2010/main" val="2789072990"/>
      </p:ext>
    </p:extLst>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44624"/>
            <a:ext cx="7416824" cy="625434"/>
          </a:xfrm>
        </p:spPr>
        <p:txBody>
          <a:bodyPr>
            <a:noAutofit/>
          </a:bodyPr>
          <a:lstStyle/>
          <a:p>
            <a:r>
              <a:rPr lang="en-GB" sz="4000" dirty="0"/>
              <a:t>2.1 – Input Devices</a:t>
            </a:r>
            <a:endParaRPr lang="en-GB" sz="40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473092410"/>
              </p:ext>
            </p:extLst>
          </p:nvPr>
        </p:nvGraphicFramePr>
        <p:xfrm>
          <a:off x="6804248" y="1674315"/>
          <a:ext cx="1979910" cy="4813660"/>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979910"/>
              </a:tblGrid>
              <a:tr h="386533">
                <a:tc>
                  <a:txBody>
                    <a:bodyPr/>
                    <a:lstStyle/>
                    <a:p>
                      <a:pPr>
                        <a:spcAft>
                          <a:spcPts val="0"/>
                        </a:spcAft>
                      </a:pPr>
                      <a:endParaRPr lang="en-GB" sz="14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427127">
                <a:tc>
                  <a:txBody>
                    <a:bodyPr/>
                    <a:lstStyle/>
                    <a:p>
                      <a:pPr marL="177800" indent="-177800" algn="l">
                        <a:spcAft>
                          <a:spcPts val="600"/>
                        </a:spcAft>
                        <a:buFontTx/>
                        <a:buBlip>
                          <a:blip r:embed="rId3"/>
                        </a:buBlip>
                      </a:pPr>
                      <a:r>
                        <a:rPr lang="en-GB" sz="1400" baseline="0" dirty="0" smtClean="0">
                          <a:solidFill>
                            <a:srgbClr val="FF0000"/>
                          </a:solidFill>
                          <a:effectLst/>
                          <a:latin typeface="Arial" pitchFamily="34" charset="0"/>
                          <a:ea typeface="Times New Roman"/>
                          <a:cs typeface="Arial" pitchFamily="34" charset="0"/>
                        </a:rPr>
                        <a:t>The accuracy you have when drawing with a pencil compared to the physical movement of a mouse.</a:t>
                      </a:r>
                    </a:p>
                    <a:p>
                      <a:pPr marL="177800" indent="-177800" algn="l">
                        <a:spcAft>
                          <a:spcPts val="600"/>
                        </a:spcAft>
                        <a:buFontTx/>
                        <a:buBlip>
                          <a:blip r:embed="rId3"/>
                        </a:buBlip>
                      </a:pPr>
                      <a:r>
                        <a:rPr lang="en-GB" sz="1400" baseline="0" dirty="0" smtClean="0">
                          <a:solidFill>
                            <a:schemeClr val="tx1"/>
                          </a:solidFill>
                          <a:effectLst/>
                          <a:latin typeface="Arial" pitchFamily="34" charset="0"/>
                          <a:ea typeface="Times New Roman"/>
                          <a:cs typeface="Arial" pitchFamily="34" charset="0"/>
                        </a:rPr>
                        <a:t>No moving parts so they do not get internally dirty.</a:t>
                      </a:r>
                    </a:p>
                    <a:p>
                      <a:pPr marL="177800" indent="-177800" algn="l">
                        <a:spcAft>
                          <a:spcPts val="600"/>
                        </a:spcAft>
                        <a:buFontTx/>
                        <a:buBlip>
                          <a:blip r:embed="rId3"/>
                        </a:buBlip>
                      </a:pPr>
                      <a:r>
                        <a:rPr lang="en-GB" sz="1400" baseline="0" dirty="0" smtClean="0">
                          <a:solidFill>
                            <a:srgbClr val="FF0000"/>
                          </a:solidFill>
                          <a:effectLst/>
                          <a:latin typeface="Arial" pitchFamily="34" charset="0"/>
                          <a:ea typeface="Times New Roman"/>
                          <a:cs typeface="Arial" pitchFamily="34" charset="0"/>
                        </a:rPr>
                        <a:t>They are pressure sensitive.</a:t>
                      </a:r>
                    </a:p>
                    <a:p>
                      <a:pPr marL="177800" indent="-177800" algn="l">
                        <a:spcAft>
                          <a:spcPts val="600"/>
                        </a:spcAft>
                        <a:buFontTx/>
                        <a:buBlip>
                          <a:blip r:embed="rId3"/>
                        </a:buBlip>
                      </a:pPr>
                      <a:r>
                        <a:rPr lang="en-GB" sz="1400" baseline="0" dirty="0" smtClean="0">
                          <a:solidFill>
                            <a:schemeClr val="tx1"/>
                          </a:solidFill>
                          <a:effectLst/>
                          <a:latin typeface="Arial" pitchFamily="34" charset="0"/>
                          <a:ea typeface="Times New Roman"/>
                          <a:cs typeface="Arial" pitchFamily="34" charset="0"/>
                        </a:rPr>
                        <a:t>Tablets can have programmed shortcuts as buttons on the device.</a:t>
                      </a:r>
                    </a:p>
                    <a:p>
                      <a:pPr marL="177800" indent="-177800" algn="l">
                        <a:spcAft>
                          <a:spcPts val="600"/>
                        </a:spcAft>
                        <a:buFontTx/>
                        <a:buBlip>
                          <a:blip r:embed="rId3"/>
                        </a:buBlip>
                      </a:pPr>
                      <a:r>
                        <a:rPr lang="en-US" sz="1400" baseline="0" dirty="0" smtClean="0">
                          <a:solidFill>
                            <a:srgbClr val="FF0000"/>
                          </a:solidFill>
                          <a:effectLst/>
                          <a:latin typeface="Arial" pitchFamily="34" charset="0"/>
                          <a:ea typeface="Times New Roman"/>
                          <a:cs typeface="Arial" pitchFamily="34" charset="0"/>
                        </a:rPr>
                        <a:t>3D packages for modelling and how a stylus and tablet would help.</a:t>
                      </a:r>
                      <a:endParaRPr lang="en-GB" sz="1400" baseline="0" dirty="0" smtClean="0">
                        <a:solidFill>
                          <a:srgbClr val="FF0000"/>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991194" y="1700808"/>
            <a:ext cx="1638116" cy="365447"/>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GB" sz="2000" b="1" dirty="0" smtClean="0"/>
              <a:t>2.1</a:t>
            </a:r>
            <a:r>
              <a:rPr lang="en-GB" sz="2000" dirty="0" smtClean="0"/>
              <a:t> – </a:t>
            </a:r>
            <a:r>
              <a:rPr lang="en-GB" sz="2000" b="1" dirty="0" smtClean="0"/>
              <a:t>Input Devices – Graphics Tablets</a:t>
            </a:r>
            <a:endParaRPr lang="en-ZA" sz="2000" b="1" dirty="0">
              <a:latin typeface="Calibri" pitchFamily="34" charset="0"/>
              <a:ea typeface="Calibri" pitchFamily="34" charset="0"/>
              <a:cs typeface="Calibri" pitchFamily="34" charset="0"/>
            </a:endParaRPr>
          </a:p>
        </p:txBody>
      </p:sp>
      <p:sp>
        <p:nvSpPr>
          <p:cNvPr id="8" name="Rectangle 7"/>
          <p:cNvSpPr/>
          <p:nvPr/>
        </p:nvSpPr>
        <p:spPr>
          <a:xfrm>
            <a:off x="323850" y="1668864"/>
            <a:ext cx="6408390" cy="3539430"/>
          </a:xfrm>
          <a:prstGeom prst="rect">
            <a:avLst/>
          </a:prstGeom>
        </p:spPr>
        <p:txBody>
          <a:bodyPr wrap="square">
            <a:spAutoFit/>
          </a:bodyPr>
          <a:lstStyle/>
          <a:p>
            <a:pPr marL="285750" indent="-285750">
              <a:buClr>
                <a:srgbClr val="00B050"/>
              </a:buClr>
              <a:buFont typeface="Wingdings 3" panose="05040102010807070707" pitchFamily="18" charset="2"/>
              <a:buChar char=""/>
            </a:pPr>
            <a:r>
              <a:rPr lang="en-US" sz="1600" b="1" dirty="0" smtClean="0">
                <a:latin typeface="Calibri" panose="020F0502020204030204" pitchFamily="34" charset="0"/>
              </a:rPr>
              <a:t>A Graphics Tablet </a:t>
            </a:r>
            <a:r>
              <a:rPr lang="en-US" sz="1600" dirty="0" smtClean="0">
                <a:latin typeface="Calibri" panose="020F0502020204030204" pitchFamily="34" charset="0"/>
              </a:rPr>
              <a:t>is used with a stylus to produce freehand drawing. The images produced can then be stored in a computer file or used directly on the screen. </a:t>
            </a:r>
          </a:p>
          <a:p>
            <a:pPr marL="285750" indent="-285750">
              <a:buClr>
                <a:srgbClr val="00B050"/>
              </a:buClr>
              <a:buFont typeface="Wingdings 3" panose="05040102010807070707" pitchFamily="18" charset="2"/>
              <a:buChar char=""/>
            </a:pPr>
            <a:r>
              <a:rPr lang="en-US" sz="1600" b="1" dirty="0" smtClean="0">
                <a:latin typeface="Calibri" panose="020F0502020204030204" pitchFamily="34" charset="0"/>
              </a:rPr>
              <a:t>Uses – </a:t>
            </a:r>
            <a:r>
              <a:rPr lang="en-US" sz="1600" dirty="0" smtClean="0">
                <a:latin typeface="Calibri" panose="020F0502020204030204" pitchFamily="34" charset="0"/>
              </a:rPr>
              <a:t>Used to produce drawings and computer graphics and in Modelling and CAD work (Computer Aided Design).</a:t>
            </a:r>
          </a:p>
          <a:p>
            <a:pPr marL="285750" indent="-285750">
              <a:buClr>
                <a:srgbClr val="00B050"/>
              </a:buClr>
              <a:buFont typeface="Wingdings 3" panose="05040102010807070707" pitchFamily="18" charset="2"/>
              <a:buChar char=""/>
            </a:pPr>
            <a:r>
              <a:rPr lang="en-US" sz="1600" dirty="0" smtClean="0">
                <a:latin typeface="Calibri" panose="020F0502020204030204" pitchFamily="34" charset="0"/>
              </a:rPr>
              <a:t>In countries where characters are complex like China and Japan, they are used as a form of input since it is faster than typing in the characters than a keyboard.</a:t>
            </a:r>
          </a:p>
          <a:p>
            <a:pPr marL="285750" indent="-285750">
              <a:buClr>
                <a:srgbClr val="00B050"/>
              </a:buClr>
              <a:buFont typeface="Wingdings 3" panose="05040102010807070707" pitchFamily="18" charset="2"/>
              <a:buChar char=""/>
            </a:pPr>
            <a:r>
              <a:rPr lang="en-US" sz="1600" b="1" dirty="0" smtClean="0">
                <a:latin typeface="Calibri" panose="020F0502020204030204" pitchFamily="34" charset="0"/>
              </a:rPr>
              <a:t>Advantages – </a:t>
            </a:r>
            <a:r>
              <a:rPr lang="en-US" sz="1600" dirty="0" smtClean="0">
                <a:latin typeface="Calibri" panose="020F0502020204030204" pitchFamily="34" charset="0"/>
              </a:rPr>
              <a:t>It is possible to modify the drawings before they are input.</a:t>
            </a:r>
          </a:p>
          <a:p>
            <a:pPr marL="285750" indent="-285750">
              <a:buClr>
                <a:srgbClr val="00B050"/>
              </a:buClr>
              <a:buFont typeface="Wingdings 3" panose="05040102010807070707" pitchFamily="18" charset="2"/>
              <a:buChar char=""/>
            </a:pPr>
            <a:r>
              <a:rPr lang="en-US" sz="1600" dirty="0" smtClean="0">
                <a:latin typeface="Calibri" panose="020F0502020204030204" pitchFamily="34" charset="0"/>
              </a:rPr>
              <a:t>They can be pressure sensitive for thicker lines of drawing.</a:t>
            </a:r>
          </a:p>
          <a:p>
            <a:pPr marL="285750" indent="-285750">
              <a:buClr>
                <a:srgbClr val="00B050"/>
              </a:buClr>
              <a:buFont typeface="Wingdings 3" panose="05040102010807070707" pitchFamily="18" charset="2"/>
              <a:buChar char=""/>
            </a:pPr>
            <a:r>
              <a:rPr lang="en-US" sz="1600" dirty="0" smtClean="0">
                <a:latin typeface="Calibri" panose="020F0502020204030204" pitchFamily="34" charset="0"/>
              </a:rPr>
              <a:t>They offer a very accurate method of drawing which is better than using a mouse of tracker ball. </a:t>
            </a:r>
          </a:p>
          <a:p>
            <a:pPr marL="285750" indent="-285750">
              <a:buClr>
                <a:srgbClr val="00B050"/>
              </a:buClr>
              <a:buFont typeface="Wingdings 3" panose="05040102010807070707" pitchFamily="18" charset="2"/>
              <a:buChar char=""/>
            </a:pPr>
            <a:r>
              <a:rPr lang="en-US" sz="1600" b="1" dirty="0" smtClean="0">
                <a:latin typeface="Calibri" panose="020F0502020204030204" pitchFamily="34" charset="0"/>
              </a:rPr>
              <a:t>Disadvantages</a:t>
            </a:r>
            <a:r>
              <a:rPr lang="en-US" sz="1600" dirty="0" smtClean="0">
                <a:latin typeface="Calibri" panose="020F0502020204030204" pitchFamily="34" charset="0"/>
              </a:rPr>
              <a:t> – They are more expensive than other pointing devices.</a:t>
            </a:r>
            <a:endParaRPr lang="en-GB" sz="1600" dirty="0" smtClean="0">
              <a:latin typeface="Calibri" panose="020F0502020204030204" pitchFamily="34" charset="0"/>
            </a:endParaRP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3620" t="4038" r="2461" b="4038"/>
          <a:stretch/>
        </p:blipFill>
        <p:spPr>
          <a:xfrm>
            <a:off x="4850888" y="5208293"/>
            <a:ext cx="1746027" cy="1250241"/>
          </a:xfrm>
          <a:prstGeom prst="rect">
            <a:avLst/>
          </a:prstGeom>
          <a:effectLst>
            <a:outerShdw blurRad="152400" dist="38100" dir="2700000" sx="105000" sy="105000" algn="tl" rotWithShape="0">
              <a:prstClr val="black">
                <a:alpha val="40000"/>
              </a:prstClr>
            </a:outerShdw>
          </a:effectLst>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l="4023" t="3801" r="3216" b="2750"/>
          <a:stretch/>
        </p:blipFill>
        <p:spPr>
          <a:xfrm>
            <a:off x="548565" y="5320367"/>
            <a:ext cx="1505582" cy="1165190"/>
          </a:xfrm>
          <a:prstGeom prst="rect">
            <a:avLst/>
          </a:prstGeom>
          <a:effectLst>
            <a:outerShdw blurRad="152400" dist="38100" dir="2700000" sx="105000" sy="105000" algn="tl" rotWithShape="0">
              <a:prstClr val="black">
                <a:alpha val="40000"/>
              </a:prstClr>
            </a:outerShdw>
          </a:effectLst>
        </p:spPr>
      </p:pic>
      <p:pic>
        <p:nvPicPr>
          <p:cNvPr id="4" name="Picture 3"/>
          <p:cNvPicPr>
            <a:picLocks noChangeAspect="1"/>
          </p:cNvPicPr>
          <p:nvPr/>
        </p:nvPicPr>
        <p:blipFill rotWithShape="1">
          <a:blip r:embed="rId7" cstate="print">
            <a:extLst>
              <a:ext uri="{28A0092B-C50C-407E-A947-70E740481C1C}">
                <a14:useLocalDpi xmlns:a14="http://schemas.microsoft.com/office/drawing/2010/main" val="0"/>
              </a:ext>
            </a:extLst>
          </a:blip>
          <a:srcRect l="9166" t="3385"/>
          <a:stretch/>
        </p:blipFill>
        <p:spPr>
          <a:xfrm>
            <a:off x="2616687" y="5208293"/>
            <a:ext cx="1801274" cy="1277264"/>
          </a:xfrm>
          <a:prstGeom prst="rect">
            <a:avLst/>
          </a:prstGeom>
          <a:effectLst>
            <a:outerShdw blurRad="152400" dist="38100" dir="2700000" sx="105000" sy="105000" algn="tl" rotWithShape="0">
              <a:prstClr val="black">
                <a:alpha val="40000"/>
              </a:prstClr>
            </a:outerShdw>
          </a:effectLst>
        </p:spPr>
      </p:pic>
    </p:spTree>
    <p:extLst>
      <p:ext uri="{BB962C8B-B14F-4D97-AF65-F5344CB8AC3E}">
        <p14:creationId xmlns:p14="http://schemas.microsoft.com/office/powerpoint/2010/main" val="693569879"/>
      </p:ext>
    </p:extLst>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44624"/>
            <a:ext cx="7416824" cy="625434"/>
          </a:xfrm>
        </p:spPr>
        <p:txBody>
          <a:bodyPr>
            <a:noAutofit/>
          </a:bodyPr>
          <a:lstStyle/>
          <a:p>
            <a:r>
              <a:rPr lang="en-GB" sz="4000" dirty="0"/>
              <a:t>2.1 – Input Devices</a:t>
            </a:r>
            <a:endParaRPr lang="en-GB" sz="40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2625881295"/>
              </p:ext>
            </p:extLst>
          </p:nvPr>
        </p:nvGraphicFramePr>
        <p:xfrm>
          <a:off x="6876256" y="1674315"/>
          <a:ext cx="1907902" cy="4882333"/>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907902"/>
              </a:tblGrid>
              <a:tr h="386533">
                <a:tc>
                  <a:txBody>
                    <a:bodyPr/>
                    <a:lstStyle/>
                    <a:p>
                      <a:pPr>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427127">
                <a:tc>
                  <a:txBody>
                    <a:bodyPr/>
                    <a:lstStyle/>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Used when there are no tablets or touch screens.</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Getting more rare now there are less CRT’s</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Think of the pens used on Smart Boards.</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Used in lessons as interactive.</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Only one pen can be used so no pinching or capacitive control.</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Used a lot in mechanics but being replaced.</a:t>
                      </a:r>
                      <a:endParaRPr lang="en-GB" sz="1500" dirty="0" smtClean="0">
                        <a:solidFill>
                          <a:schemeClr val="tx1"/>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991194" y="1700808"/>
            <a:ext cx="1638116" cy="365447"/>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GB" sz="2000" b="1" dirty="0" smtClean="0"/>
              <a:t>2.1</a:t>
            </a:r>
            <a:r>
              <a:rPr lang="en-GB" sz="2000" dirty="0" smtClean="0"/>
              <a:t> – </a:t>
            </a:r>
            <a:r>
              <a:rPr lang="en-GB" sz="2000" b="1" dirty="0" smtClean="0"/>
              <a:t>Input Devices – Light Pens</a:t>
            </a:r>
            <a:endParaRPr lang="en-ZA" sz="2000" b="1" dirty="0">
              <a:latin typeface="Calibri" pitchFamily="34" charset="0"/>
              <a:ea typeface="Calibri" pitchFamily="34" charset="0"/>
              <a:cs typeface="Calibri" pitchFamily="34" charset="0"/>
            </a:endParaRPr>
          </a:p>
        </p:txBody>
      </p:sp>
      <p:sp>
        <p:nvSpPr>
          <p:cNvPr id="8" name="Rectangle 7"/>
          <p:cNvSpPr/>
          <p:nvPr/>
        </p:nvSpPr>
        <p:spPr>
          <a:xfrm>
            <a:off x="323850" y="1668864"/>
            <a:ext cx="6480398" cy="3785652"/>
          </a:xfrm>
          <a:prstGeom prst="rect">
            <a:avLst/>
          </a:prstGeom>
        </p:spPr>
        <p:txBody>
          <a:bodyPr wrap="square">
            <a:spAutoFit/>
          </a:bodyPr>
          <a:lstStyle/>
          <a:p>
            <a:pPr marL="285750" indent="-285750">
              <a:buClr>
                <a:srgbClr val="00B050"/>
              </a:buClr>
              <a:buFont typeface="Wingdings 3" panose="05040102010807070707" pitchFamily="18" charset="2"/>
              <a:buChar char=""/>
            </a:pPr>
            <a:r>
              <a:rPr lang="en-US" sz="1600" b="1" dirty="0" smtClean="0">
                <a:latin typeface="Calibri" panose="020F0502020204030204" pitchFamily="34" charset="0"/>
              </a:rPr>
              <a:t>Light Pens </a:t>
            </a:r>
            <a:r>
              <a:rPr lang="en-US" sz="1600" dirty="0" smtClean="0">
                <a:latin typeface="Calibri" panose="020F0502020204030204" pitchFamily="34" charset="0"/>
              </a:rPr>
              <a:t>contain sensors that send signals to a computer whenever light changes are detected. They only work on </a:t>
            </a:r>
            <a:r>
              <a:rPr lang="en-US" sz="1600" b="1" dirty="0" smtClean="0">
                <a:latin typeface="Calibri" panose="020F0502020204030204" pitchFamily="34" charset="0"/>
              </a:rPr>
              <a:t>Cathode Ray Tube (CRT)</a:t>
            </a:r>
            <a:r>
              <a:rPr lang="en-US" sz="1600" dirty="0" smtClean="0">
                <a:latin typeface="Calibri" panose="020F0502020204030204" pitchFamily="34" charset="0"/>
              </a:rPr>
              <a:t> monitors because of the way the screens are made. The screens are refreshed 50 times a second so the computer is able to determine the pens position buy noting exactly when the light pen detected the electron beam passing its tip. (TFT is being developed)</a:t>
            </a:r>
          </a:p>
          <a:p>
            <a:pPr marL="285750" indent="-285750">
              <a:buClr>
                <a:srgbClr val="00B050"/>
              </a:buClr>
              <a:buFont typeface="Wingdings 3" panose="05040102010807070707" pitchFamily="18" charset="2"/>
              <a:buChar char=""/>
            </a:pPr>
            <a:r>
              <a:rPr lang="en-US" sz="1600" b="1" dirty="0" smtClean="0">
                <a:latin typeface="Calibri" panose="020F0502020204030204" pitchFamily="34" charset="0"/>
              </a:rPr>
              <a:t>Uses –</a:t>
            </a:r>
            <a:r>
              <a:rPr lang="en-US" sz="1600" dirty="0" smtClean="0">
                <a:latin typeface="Calibri" panose="020F0502020204030204" pitchFamily="34" charset="0"/>
              </a:rPr>
              <a:t>or drawing on screen (e.g. CAD packages)</a:t>
            </a:r>
          </a:p>
          <a:p>
            <a:pPr marL="285750" indent="-285750">
              <a:buClr>
                <a:srgbClr val="00B050"/>
              </a:buClr>
              <a:buFont typeface="Wingdings 3" panose="05040102010807070707" pitchFamily="18" charset="2"/>
              <a:buChar char=""/>
            </a:pPr>
            <a:r>
              <a:rPr lang="en-US" sz="1600" b="1" dirty="0" smtClean="0">
                <a:latin typeface="Calibri" panose="020F0502020204030204" pitchFamily="34" charset="0"/>
              </a:rPr>
              <a:t>Advantages – </a:t>
            </a:r>
            <a:r>
              <a:rPr lang="en-US" sz="1600" dirty="0">
                <a:latin typeface="Calibri" panose="020F0502020204030204" pitchFamily="34" charset="0"/>
              </a:rPr>
              <a:t>used for selecting objects on the CRT screens.</a:t>
            </a:r>
          </a:p>
          <a:p>
            <a:pPr marL="285750" indent="-285750">
              <a:buClr>
                <a:srgbClr val="00B050"/>
              </a:buClr>
              <a:buFont typeface="Wingdings 3" panose="05040102010807070707" pitchFamily="18" charset="2"/>
              <a:buChar char=""/>
            </a:pPr>
            <a:r>
              <a:rPr lang="en-US" sz="1600" dirty="0">
                <a:latin typeface="Calibri" panose="020F0502020204030204" pitchFamily="34" charset="0"/>
              </a:rPr>
              <a:t>Also used </a:t>
            </a:r>
            <a:r>
              <a:rPr lang="en-US" sz="1600" dirty="0" smtClean="0">
                <a:latin typeface="Calibri" panose="020F0502020204030204" pitchFamily="34" charset="0"/>
              </a:rPr>
              <a:t>re more accurate than touch screens die to the thin point of the pen</a:t>
            </a:r>
            <a:r>
              <a:rPr lang="en-US" sz="1600" dirty="0">
                <a:latin typeface="Calibri" panose="020F0502020204030204" pitchFamily="34" charset="0"/>
              </a:rPr>
              <a:t>. </a:t>
            </a:r>
            <a:r>
              <a:rPr lang="en-US" sz="1600" dirty="0" err="1">
                <a:latin typeface="Calibri" panose="020F0502020204030204" pitchFamily="34" charset="0"/>
              </a:rPr>
              <a:t>fThey</a:t>
            </a:r>
            <a:r>
              <a:rPr lang="en-US" sz="1600" dirty="0">
                <a:latin typeface="Calibri" panose="020F0502020204030204" pitchFamily="34" charset="0"/>
              </a:rPr>
              <a:t> a</a:t>
            </a:r>
            <a:endParaRPr lang="en-US" sz="1600" dirty="0" smtClean="0">
              <a:latin typeface="Calibri" panose="020F0502020204030204" pitchFamily="34" charset="0"/>
            </a:endParaRPr>
          </a:p>
          <a:p>
            <a:pPr marL="285750" indent="-285750">
              <a:buClr>
                <a:srgbClr val="00B050"/>
              </a:buClr>
              <a:buFont typeface="Wingdings 3" panose="05040102010807070707" pitchFamily="18" charset="2"/>
              <a:buChar char=""/>
            </a:pPr>
            <a:r>
              <a:rPr lang="en-US" sz="1600" dirty="0" smtClean="0">
                <a:latin typeface="Calibri" panose="020F0502020204030204" pitchFamily="34" charset="0"/>
              </a:rPr>
              <a:t>They are small, pen size, so they can be used where space is an issue.</a:t>
            </a:r>
          </a:p>
          <a:p>
            <a:pPr marL="285750" indent="-285750">
              <a:buClr>
                <a:srgbClr val="00B050"/>
              </a:buClr>
              <a:buFont typeface="Wingdings 3" panose="05040102010807070707" pitchFamily="18" charset="2"/>
              <a:buChar char=""/>
            </a:pPr>
            <a:r>
              <a:rPr lang="en-US" sz="1600" dirty="0" smtClean="0">
                <a:latin typeface="Calibri" panose="020F0502020204030204" pitchFamily="34" charset="0"/>
              </a:rPr>
              <a:t>Simple to use. </a:t>
            </a:r>
          </a:p>
          <a:p>
            <a:pPr marL="285750" indent="-285750">
              <a:buClr>
                <a:srgbClr val="00B050"/>
              </a:buClr>
              <a:buFont typeface="Wingdings 3" panose="05040102010807070707" pitchFamily="18" charset="2"/>
              <a:buChar char=""/>
            </a:pPr>
            <a:r>
              <a:rPr lang="en-US" sz="1600" b="1" dirty="0" smtClean="0">
                <a:latin typeface="Calibri" panose="020F0502020204030204" pitchFamily="34" charset="0"/>
              </a:rPr>
              <a:t>Disadvantages</a:t>
            </a:r>
            <a:r>
              <a:rPr lang="en-US" sz="1600" dirty="0" smtClean="0">
                <a:latin typeface="Calibri" panose="020F0502020204030204" pitchFamily="34" charset="0"/>
              </a:rPr>
              <a:t> – There are problems with lag when drawing on screen.</a:t>
            </a:r>
          </a:p>
          <a:p>
            <a:pPr marL="285750" indent="-285750">
              <a:buClr>
                <a:srgbClr val="00B050"/>
              </a:buClr>
              <a:buFont typeface="Wingdings 3" panose="05040102010807070707" pitchFamily="18" charset="2"/>
              <a:buChar char=""/>
            </a:pPr>
            <a:r>
              <a:rPr lang="en-US" sz="1600" dirty="0" smtClean="0">
                <a:latin typeface="Calibri" panose="020F0502020204030204" pitchFamily="34" charset="0"/>
              </a:rPr>
              <a:t>Only work at the moment with CRT monitors.</a:t>
            </a:r>
          </a:p>
          <a:p>
            <a:pPr marL="285750" indent="-285750">
              <a:buClr>
                <a:srgbClr val="00B050"/>
              </a:buClr>
              <a:buFont typeface="Wingdings 3" panose="05040102010807070707" pitchFamily="18" charset="2"/>
              <a:buChar char=""/>
            </a:pPr>
            <a:r>
              <a:rPr lang="en-US" sz="1600" dirty="0" smtClean="0">
                <a:latin typeface="Calibri" panose="020F0502020204030204" pitchFamily="34" charset="0"/>
              </a:rPr>
              <a:t>Accuracy is not good when drawing.</a:t>
            </a:r>
            <a:endParaRPr lang="en-GB" sz="1600" dirty="0" smtClean="0">
              <a:latin typeface="Calibri" panose="020F0502020204030204" pitchFamily="34" charset="0"/>
            </a:endParaRP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b="15789"/>
          <a:stretch/>
        </p:blipFill>
        <p:spPr>
          <a:xfrm>
            <a:off x="5525381" y="5498127"/>
            <a:ext cx="1202439" cy="1012580"/>
          </a:xfrm>
          <a:prstGeom prst="rect">
            <a:avLst/>
          </a:prstGeom>
          <a:effectLst>
            <a:outerShdw blurRad="152400" dist="38100" dir="2700000" sx="105000" sy="105000" algn="tl" rotWithShape="0">
              <a:prstClr val="black">
                <a:alpha val="40000"/>
              </a:prstClr>
            </a:outerShdw>
          </a:effectLst>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23928" y="5445224"/>
            <a:ext cx="1085106" cy="1085106"/>
          </a:xfrm>
          <a:prstGeom prst="rect">
            <a:avLst/>
          </a:prstGeom>
          <a:effectLst>
            <a:outerShdw blurRad="152400" dist="38100" dir="2700000" sx="105000" sy="105000" algn="tl" rotWithShape="0">
              <a:prstClr val="black">
                <a:alpha val="40000"/>
              </a:prstClr>
            </a:outerShdw>
          </a:effectLst>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38158" y="5498127"/>
            <a:ext cx="853722" cy="1047750"/>
          </a:xfrm>
          <a:prstGeom prst="rect">
            <a:avLst/>
          </a:prstGeom>
          <a:effectLst>
            <a:outerShdw blurRad="152400" dist="38100" dir="2700000" sx="105000" sy="105000" algn="tl" rotWithShape="0">
              <a:prstClr val="black">
                <a:alpha val="40000"/>
              </a:prstClr>
            </a:outerShdw>
          </a:effectLst>
        </p:spPr>
      </p:pic>
      <p:pic>
        <p:nvPicPr>
          <p:cNvPr id="5" name="Picture 4"/>
          <p:cNvPicPr>
            <a:picLocks noChangeAspect="1"/>
          </p:cNvPicPr>
          <p:nvPr/>
        </p:nvPicPr>
        <p:blipFill rotWithShape="1">
          <a:blip r:embed="rId8" cstate="print">
            <a:extLst>
              <a:ext uri="{28A0092B-C50C-407E-A947-70E740481C1C}">
                <a14:useLocalDpi xmlns:a14="http://schemas.microsoft.com/office/drawing/2010/main" val="0"/>
              </a:ext>
            </a:extLst>
          </a:blip>
          <a:srcRect l="12988" t="6601" r="16926" b="22000"/>
          <a:stretch/>
        </p:blipFill>
        <p:spPr>
          <a:xfrm>
            <a:off x="357039" y="5474566"/>
            <a:ext cx="1833711" cy="1050778"/>
          </a:xfrm>
          <a:prstGeom prst="rect">
            <a:avLst/>
          </a:prstGeom>
          <a:effectLst>
            <a:outerShdw blurRad="152400" dist="38100" dir="2700000" sx="105000" sy="105000" algn="tl" rotWithShape="0">
              <a:prstClr val="black">
                <a:alpha val="40000"/>
              </a:prstClr>
            </a:outerShdw>
          </a:effectLst>
        </p:spPr>
      </p:pic>
    </p:spTree>
    <p:extLst>
      <p:ext uri="{BB962C8B-B14F-4D97-AF65-F5344CB8AC3E}">
        <p14:creationId xmlns:p14="http://schemas.microsoft.com/office/powerpoint/2010/main" val="224776867"/>
      </p:ext>
    </p:extLst>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4865130"/>
            <a:ext cx="1656184" cy="1660214"/>
          </a:xfrm>
          <a:prstGeom prst="rect">
            <a:avLst/>
          </a:prstGeom>
          <a:effectLst>
            <a:outerShdw blurRad="152400" dist="38100" dir="2700000" sx="105000" sy="105000" algn="tl" rotWithShape="0">
              <a:prstClr val="black">
                <a:alpha val="40000"/>
              </a:prstClr>
            </a:outerShdw>
          </a:effectLst>
        </p:spPr>
      </p:pic>
      <p:sp>
        <p:nvSpPr>
          <p:cNvPr id="3074" name="Title 1"/>
          <p:cNvSpPr>
            <a:spLocks noGrp="1"/>
          </p:cNvSpPr>
          <p:nvPr>
            <p:ph type="title"/>
          </p:nvPr>
        </p:nvSpPr>
        <p:spPr>
          <a:xfrm>
            <a:off x="107504" y="44624"/>
            <a:ext cx="7416824" cy="625434"/>
          </a:xfrm>
        </p:spPr>
        <p:txBody>
          <a:bodyPr>
            <a:noAutofit/>
          </a:bodyPr>
          <a:lstStyle/>
          <a:p>
            <a:r>
              <a:rPr lang="en-GB" sz="4000" dirty="0"/>
              <a:t>2.2 – Output Devices</a:t>
            </a:r>
            <a:endParaRPr lang="en-GB" sz="40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4245545921"/>
              </p:ext>
            </p:extLst>
          </p:nvPr>
        </p:nvGraphicFramePr>
        <p:xfrm>
          <a:off x="6804248" y="1674315"/>
          <a:ext cx="1979910" cy="4882333"/>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979910"/>
              </a:tblGrid>
              <a:tr h="386533">
                <a:tc>
                  <a:txBody>
                    <a:bodyPr/>
                    <a:lstStyle/>
                    <a:p>
                      <a:pPr>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427127">
                <a:tc>
                  <a:txBody>
                    <a:bodyPr/>
                    <a:lstStyle/>
                    <a:p>
                      <a:pPr marL="177800" indent="-177800" algn="l">
                        <a:spcAft>
                          <a:spcPts val="600"/>
                        </a:spcAft>
                        <a:buFontTx/>
                        <a:buBlip>
                          <a:blip r:embed="rId4"/>
                        </a:buBlip>
                      </a:pPr>
                      <a:r>
                        <a:rPr lang="en-GB" sz="1500" baseline="0" dirty="0" smtClean="0">
                          <a:solidFill>
                            <a:srgbClr val="FF0000"/>
                          </a:solidFill>
                          <a:effectLst/>
                          <a:latin typeface="Arial" pitchFamily="34" charset="0"/>
                          <a:ea typeface="Times New Roman"/>
                          <a:cs typeface="Arial" pitchFamily="34" charset="0"/>
                        </a:rPr>
                        <a:t>The average 24” one can weight 6 stone.</a:t>
                      </a:r>
                    </a:p>
                    <a:p>
                      <a:pPr marL="177800" indent="-177800" algn="l">
                        <a:spcAft>
                          <a:spcPts val="600"/>
                        </a:spcAft>
                        <a:buFontTx/>
                        <a:buBlip>
                          <a:blip r:embed="rId4"/>
                        </a:buBlip>
                      </a:pPr>
                      <a:r>
                        <a:rPr lang="en-GB" sz="1500" baseline="0" dirty="0" smtClean="0">
                          <a:solidFill>
                            <a:schemeClr val="tx1"/>
                          </a:solidFill>
                          <a:effectLst/>
                          <a:latin typeface="Arial" pitchFamily="34" charset="0"/>
                          <a:ea typeface="Times New Roman"/>
                          <a:cs typeface="Arial" pitchFamily="34" charset="0"/>
                        </a:rPr>
                        <a:t>The screen is curved, TFT’s are flat, why?</a:t>
                      </a:r>
                    </a:p>
                    <a:p>
                      <a:pPr marL="177800" indent="-177800" algn="l">
                        <a:spcAft>
                          <a:spcPts val="600"/>
                        </a:spcAft>
                        <a:buFontTx/>
                        <a:buBlip>
                          <a:blip r:embed="rId4"/>
                        </a:buBlip>
                      </a:pPr>
                      <a:r>
                        <a:rPr lang="en-GB" sz="1500" baseline="0" dirty="0" smtClean="0">
                          <a:solidFill>
                            <a:srgbClr val="FF0000"/>
                          </a:solidFill>
                          <a:effectLst/>
                          <a:latin typeface="Arial" pitchFamily="34" charset="0"/>
                          <a:ea typeface="Times New Roman"/>
                          <a:cs typeface="Arial" pitchFamily="34" charset="0"/>
                        </a:rPr>
                        <a:t>Are there any left in your school?</a:t>
                      </a:r>
                    </a:p>
                    <a:p>
                      <a:pPr marL="177800" indent="-177800" algn="l">
                        <a:spcAft>
                          <a:spcPts val="600"/>
                        </a:spcAft>
                        <a:buFontTx/>
                        <a:buBlip>
                          <a:blip r:embed="rId4"/>
                        </a:buBlip>
                      </a:pPr>
                      <a:r>
                        <a:rPr lang="en-GB" sz="1500" baseline="0" dirty="0" smtClean="0">
                          <a:solidFill>
                            <a:schemeClr val="tx1"/>
                          </a:solidFill>
                          <a:effectLst/>
                          <a:latin typeface="Arial" pitchFamily="34" charset="0"/>
                          <a:ea typeface="Times New Roman"/>
                          <a:cs typeface="Arial" pitchFamily="34" charset="0"/>
                        </a:rPr>
                        <a:t>All energy causes heat, feel how hot the top of the monitor is.</a:t>
                      </a:r>
                    </a:p>
                    <a:p>
                      <a:pPr marL="177800" indent="-177800" algn="l">
                        <a:spcAft>
                          <a:spcPts val="600"/>
                        </a:spcAft>
                        <a:buFontTx/>
                        <a:buBlip>
                          <a:blip r:embed="rId4"/>
                        </a:buBlip>
                      </a:pPr>
                      <a:r>
                        <a:rPr lang="en-GB" sz="1500" baseline="0" dirty="0" smtClean="0">
                          <a:solidFill>
                            <a:srgbClr val="FF0000"/>
                          </a:solidFill>
                          <a:effectLst/>
                          <a:latin typeface="Arial" pitchFamily="34" charset="0"/>
                          <a:ea typeface="Times New Roman"/>
                          <a:cs typeface="Arial" pitchFamily="34" charset="0"/>
                        </a:rPr>
                        <a:t>They do not have a cable that disconnects like TFT.</a:t>
                      </a:r>
                    </a:p>
                    <a:p>
                      <a:pPr marL="177800" indent="-177800" algn="l">
                        <a:spcAft>
                          <a:spcPts val="600"/>
                        </a:spcAft>
                        <a:buFontTx/>
                        <a:buBlip>
                          <a:blip r:embed="rId4"/>
                        </a:buBlip>
                      </a:pPr>
                      <a:r>
                        <a:rPr lang="en-GB" sz="1500" baseline="0" dirty="0" smtClean="0">
                          <a:solidFill>
                            <a:schemeClr val="tx1"/>
                          </a:solidFill>
                          <a:effectLst/>
                          <a:latin typeface="Arial" pitchFamily="34" charset="0"/>
                          <a:ea typeface="Times New Roman"/>
                          <a:cs typeface="Arial" pitchFamily="34" charset="0"/>
                        </a:rPr>
                        <a:t>Desk space Footprint?</a:t>
                      </a:r>
                      <a:endParaRPr lang="en-GB" sz="1500" dirty="0" smtClean="0">
                        <a:solidFill>
                          <a:schemeClr val="tx1"/>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991194" y="1700808"/>
            <a:ext cx="1638116" cy="365447"/>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GB" sz="2000" b="1" dirty="0" smtClean="0"/>
              <a:t>2.2</a:t>
            </a:r>
            <a:r>
              <a:rPr lang="en-GB" sz="2000" dirty="0" smtClean="0"/>
              <a:t> – </a:t>
            </a:r>
            <a:r>
              <a:rPr lang="en-GB" sz="2000" b="1" dirty="0" smtClean="0"/>
              <a:t>Output Devices – CRT Monitors</a:t>
            </a:r>
            <a:endParaRPr lang="en-ZA" sz="2000" b="1" dirty="0">
              <a:latin typeface="Calibri" pitchFamily="34" charset="0"/>
              <a:ea typeface="Calibri" pitchFamily="34" charset="0"/>
              <a:cs typeface="Calibri" pitchFamily="34" charset="0"/>
            </a:endParaRPr>
          </a:p>
        </p:txBody>
      </p:sp>
      <p:sp>
        <p:nvSpPr>
          <p:cNvPr id="8" name="Rectangle 7"/>
          <p:cNvSpPr/>
          <p:nvPr/>
        </p:nvSpPr>
        <p:spPr>
          <a:xfrm>
            <a:off x="323850" y="1668864"/>
            <a:ext cx="6408390" cy="4862870"/>
          </a:xfrm>
          <a:prstGeom prst="rect">
            <a:avLst/>
          </a:prstGeom>
          <a:effectLst>
            <a:outerShdw blurRad="152400" dist="38100" dir="2700000" sx="105000" sy="105000" algn="tl" rotWithShape="0">
              <a:prstClr val="black">
                <a:alpha val="40000"/>
              </a:prstClr>
            </a:outerShdw>
          </a:effectLst>
        </p:spPr>
        <p:txBody>
          <a:bodyPr wrap="square">
            <a:spAutoFit/>
          </a:bodyPr>
          <a:lstStyle/>
          <a:p>
            <a:pPr marL="285750" indent="-285750">
              <a:buClr>
                <a:srgbClr val="00B050"/>
              </a:buClr>
              <a:buFont typeface="Wingdings 3" panose="05040102010807070707" pitchFamily="18" charset="2"/>
              <a:buChar char=""/>
            </a:pPr>
            <a:r>
              <a:rPr lang="en-US" sz="1550" b="1" dirty="0" smtClean="0">
                <a:latin typeface="Calibri" panose="020F0502020204030204" pitchFamily="34" charset="0"/>
              </a:rPr>
              <a:t>Output devices </a:t>
            </a:r>
            <a:r>
              <a:rPr lang="en-US" sz="1550" dirty="0" smtClean="0">
                <a:latin typeface="Calibri" panose="020F0502020204030204" pitchFamily="34" charset="0"/>
              </a:rPr>
              <a:t>are hardware devices those that allow data to be output. Some hold information temporarily like printers whereas others have a permanent output in the form of a hard copy. </a:t>
            </a:r>
          </a:p>
          <a:p>
            <a:pPr marL="285750" indent="-285750">
              <a:buClr>
                <a:srgbClr val="00B050"/>
              </a:buClr>
              <a:buFont typeface="Wingdings 3" panose="05040102010807070707" pitchFamily="18" charset="2"/>
              <a:buChar char=""/>
            </a:pPr>
            <a:r>
              <a:rPr lang="en-US" sz="1550" b="1" dirty="0" smtClean="0">
                <a:latin typeface="Calibri" panose="020F0502020204030204" pitchFamily="34" charset="0"/>
              </a:rPr>
              <a:t>CRT Monitors – </a:t>
            </a:r>
            <a:r>
              <a:rPr lang="en-US" sz="1550" dirty="0" smtClean="0">
                <a:latin typeface="Calibri" panose="020F0502020204030204" pitchFamily="34" charset="0"/>
              </a:rPr>
              <a:t>These are the least expensive monitor and becoming more rare as TFT is taking over. They come in various sizes and use an electron gun to fire against a phosphor screen which creates a picture made up of small dots either Red, Green or Blue.</a:t>
            </a:r>
          </a:p>
          <a:p>
            <a:pPr marL="285750" indent="-285750">
              <a:buClr>
                <a:srgbClr val="00B050"/>
              </a:buClr>
              <a:buFont typeface="Wingdings 3" panose="05040102010807070707" pitchFamily="18" charset="2"/>
              <a:buChar char=""/>
            </a:pPr>
            <a:r>
              <a:rPr lang="en-US" sz="1550" b="1" dirty="0" smtClean="0">
                <a:latin typeface="Calibri" panose="020F0502020204030204" pitchFamily="34" charset="0"/>
              </a:rPr>
              <a:t>Uses – </a:t>
            </a:r>
            <a:r>
              <a:rPr lang="en-US" sz="1550" dirty="0" smtClean="0">
                <a:latin typeface="Calibri" panose="020F0502020204030204" pitchFamily="34" charset="0"/>
              </a:rPr>
              <a:t>They are used as the primary output of base computers so the user can see what they are typing in.</a:t>
            </a:r>
          </a:p>
          <a:p>
            <a:pPr marL="285750" indent="-285750">
              <a:buClr>
                <a:srgbClr val="00B050"/>
              </a:buClr>
              <a:buFont typeface="Wingdings 3" panose="05040102010807070707" pitchFamily="18" charset="2"/>
              <a:buChar char=""/>
            </a:pPr>
            <a:r>
              <a:rPr lang="en-US" sz="1550" dirty="0" smtClean="0">
                <a:latin typeface="Calibri" panose="020F0502020204030204" pitchFamily="34" charset="0"/>
              </a:rPr>
              <a:t>They are used with Light Pens to allow designs to be created on screen.</a:t>
            </a:r>
          </a:p>
          <a:p>
            <a:pPr marL="285750" indent="-285750">
              <a:buClr>
                <a:srgbClr val="00B050"/>
              </a:buClr>
              <a:buFont typeface="Wingdings 3" panose="05040102010807070707" pitchFamily="18" charset="2"/>
              <a:buChar char=""/>
            </a:pPr>
            <a:r>
              <a:rPr lang="en-US" sz="1550" b="1" dirty="0" smtClean="0">
                <a:latin typeface="Calibri" panose="020F0502020204030204" pitchFamily="34" charset="0"/>
              </a:rPr>
              <a:t>Advantages – </a:t>
            </a:r>
            <a:r>
              <a:rPr lang="en-US" sz="1550" dirty="0" smtClean="0">
                <a:latin typeface="Calibri" panose="020F0502020204030204" pitchFamily="34" charset="0"/>
              </a:rPr>
              <a:t>They still produce a higher quality image than TFT monitors.</a:t>
            </a:r>
          </a:p>
          <a:p>
            <a:pPr marL="285750" indent="-285750">
              <a:buClr>
                <a:srgbClr val="00B050"/>
              </a:buClr>
              <a:buFont typeface="Wingdings 3" panose="05040102010807070707" pitchFamily="18" charset="2"/>
              <a:buChar char=""/>
            </a:pPr>
            <a:r>
              <a:rPr lang="en-US" sz="1550" dirty="0" smtClean="0">
                <a:latin typeface="Calibri" panose="020F0502020204030204" pitchFamily="34" charset="0"/>
              </a:rPr>
              <a:t>The angle of viewing is still better than a TFT monitor.</a:t>
            </a:r>
          </a:p>
          <a:p>
            <a:pPr marL="285750" indent="-285750">
              <a:buClr>
                <a:srgbClr val="00B050"/>
              </a:buClr>
              <a:buFont typeface="Wingdings 3" panose="05040102010807070707" pitchFamily="18" charset="2"/>
              <a:buChar char=""/>
            </a:pPr>
            <a:r>
              <a:rPr lang="en-US" sz="1550" dirty="0" smtClean="0">
                <a:latin typeface="Calibri" panose="020F0502020204030204" pitchFamily="34" charset="0"/>
              </a:rPr>
              <a:t>They work with Light Pens in CAD/CAM applications.</a:t>
            </a:r>
          </a:p>
          <a:p>
            <a:pPr marL="285750" indent="-285750">
              <a:buClr>
                <a:srgbClr val="00B050"/>
              </a:buClr>
              <a:buFont typeface="Wingdings 3" panose="05040102010807070707" pitchFamily="18" charset="2"/>
              <a:buChar char=""/>
            </a:pPr>
            <a:r>
              <a:rPr lang="en-US" sz="1550" b="1" dirty="0" smtClean="0">
                <a:latin typeface="Calibri" panose="020F0502020204030204" pitchFamily="34" charset="0"/>
              </a:rPr>
              <a:t>Disadvantages</a:t>
            </a:r>
            <a:r>
              <a:rPr lang="en-US" sz="1550" dirty="0" smtClean="0">
                <a:latin typeface="Calibri" panose="020F0502020204030204" pitchFamily="34" charset="0"/>
              </a:rPr>
              <a:t> – They tend to be heavy and often a </a:t>
            </a:r>
            <a:br>
              <a:rPr lang="en-US" sz="1550" dirty="0" smtClean="0">
                <a:latin typeface="Calibri" panose="020F0502020204030204" pitchFamily="34" charset="0"/>
              </a:rPr>
            </a:br>
            <a:r>
              <a:rPr lang="en-US" sz="1550" dirty="0" smtClean="0">
                <a:latin typeface="Calibri" panose="020F0502020204030204" pitchFamily="34" charset="0"/>
              </a:rPr>
              <a:t>weigh hazard.</a:t>
            </a:r>
          </a:p>
          <a:p>
            <a:pPr marL="285750" indent="-285750">
              <a:buClr>
                <a:srgbClr val="00B050"/>
              </a:buClr>
              <a:buFont typeface="Wingdings 3" panose="05040102010807070707" pitchFamily="18" charset="2"/>
              <a:buChar char=""/>
            </a:pPr>
            <a:r>
              <a:rPr lang="en-US" sz="1550" dirty="0" smtClean="0">
                <a:latin typeface="Calibri" panose="020F0502020204030204" pitchFamily="34" charset="0"/>
              </a:rPr>
              <a:t>If they are older, they run hot due to gathered dust on </a:t>
            </a:r>
            <a:br>
              <a:rPr lang="en-US" sz="1550" dirty="0" smtClean="0">
                <a:latin typeface="Calibri" panose="020F0502020204030204" pitchFamily="34" charset="0"/>
              </a:rPr>
            </a:br>
            <a:r>
              <a:rPr lang="en-US" sz="1550" dirty="0" smtClean="0">
                <a:latin typeface="Calibri" panose="020F0502020204030204" pitchFamily="34" charset="0"/>
              </a:rPr>
              <a:t>the metal plates.</a:t>
            </a:r>
          </a:p>
          <a:p>
            <a:pPr marL="285750" indent="-285750">
              <a:buClr>
                <a:srgbClr val="00B050"/>
              </a:buClr>
              <a:buFont typeface="Wingdings 3" panose="05040102010807070707" pitchFamily="18" charset="2"/>
              <a:buChar char=""/>
            </a:pPr>
            <a:r>
              <a:rPr lang="en-US" sz="1550" dirty="0" smtClean="0">
                <a:latin typeface="Calibri" panose="020F0502020204030204" pitchFamily="34" charset="0"/>
              </a:rPr>
              <a:t>They use more power than any other monitor type.</a:t>
            </a:r>
          </a:p>
          <a:p>
            <a:pPr marL="285750" indent="-285750">
              <a:buClr>
                <a:srgbClr val="00B050"/>
              </a:buClr>
              <a:buFont typeface="Wingdings 3" panose="05040102010807070707" pitchFamily="18" charset="2"/>
              <a:buChar char=""/>
            </a:pPr>
            <a:r>
              <a:rPr lang="en-US" sz="1550" dirty="0" smtClean="0">
                <a:latin typeface="Calibri" panose="020F0502020204030204" pitchFamily="34" charset="0"/>
              </a:rPr>
              <a:t>They can flicker, which causes headaches and eyesight</a:t>
            </a:r>
            <a:br>
              <a:rPr lang="en-US" sz="1550" dirty="0" smtClean="0">
                <a:latin typeface="Calibri" panose="020F0502020204030204" pitchFamily="34" charset="0"/>
              </a:rPr>
            </a:br>
            <a:r>
              <a:rPr lang="en-US" sz="1550" dirty="0" smtClean="0">
                <a:latin typeface="Calibri" panose="020F0502020204030204" pitchFamily="34" charset="0"/>
              </a:rPr>
              <a:t>problems with prolonged use.</a:t>
            </a:r>
            <a:endParaRPr lang="en-GB" sz="1550" dirty="0" smtClean="0">
              <a:latin typeface="Calibri" panose="020F0502020204030204" pitchFamily="34" charset="0"/>
            </a:endParaRPr>
          </a:p>
        </p:txBody>
      </p:sp>
    </p:spTree>
    <p:extLst>
      <p:ext uri="{BB962C8B-B14F-4D97-AF65-F5344CB8AC3E}">
        <p14:creationId xmlns:p14="http://schemas.microsoft.com/office/powerpoint/2010/main" val="2593854348"/>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44624"/>
            <a:ext cx="7416824" cy="625434"/>
          </a:xfrm>
        </p:spPr>
        <p:txBody>
          <a:bodyPr>
            <a:noAutofit/>
          </a:bodyPr>
          <a:lstStyle/>
          <a:p>
            <a:r>
              <a:rPr lang="en-GB" sz="4000" dirty="0" smtClean="0"/>
              <a:t>2 – Assessment Objectives</a:t>
            </a:r>
            <a:endParaRPr lang="en-GB" sz="40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1502694325"/>
              </p:ext>
            </p:extLst>
          </p:nvPr>
        </p:nvGraphicFramePr>
        <p:xfrm>
          <a:off x="6804248" y="1674315"/>
          <a:ext cx="1979910" cy="4882333"/>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979910"/>
              </a:tblGrid>
              <a:tr h="386533">
                <a:tc>
                  <a:txBody>
                    <a:bodyPr/>
                    <a:lstStyle/>
                    <a:p>
                      <a:pPr>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427127">
                <a:tc>
                  <a:txBody>
                    <a:bodyPr/>
                    <a:lstStyle/>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The Hardware changes that have happened in your lifetime</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The new technology due to come out</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The way gaming and PC’s have improved</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How more advanced your car dashboard is.</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What life was like before computers came along</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Would you miss your technology</a:t>
                      </a:r>
                      <a:endParaRPr lang="en-GB" sz="1500" dirty="0" smtClean="0">
                        <a:solidFill>
                          <a:schemeClr val="tx1"/>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991194" y="1700808"/>
            <a:ext cx="1638116" cy="365447"/>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GB" sz="2000" b="1" dirty="0" smtClean="0"/>
              <a:t>2</a:t>
            </a:r>
            <a:r>
              <a:rPr lang="en-GB" sz="2000" dirty="0" smtClean="0"/>
              <a:t> – Input and Output Devices - </a:t>
            </a:r>
            <a:r>
              <a:rPr lang="en-GB" sz="2000" b="1" dirty="0" smtClean="0"/>
              <a:t>Overview</a:t>
            </a:r>
            <a:endParaRPr lang="en-ZA" sz="2000" b="1" dirty="0">
              <a:latin typeface="Calibri" pitchFamily="34" charset="0"/>
              <a:ea typeface="Calibri" pitchFamily="34" charset="0"/>
              <a:cs typeface="Calibri" pitchFamily="34" charset="0"/>
            </a:endParaRPr>
          </a:p>
        </p:txBody>
      </p:sp>
      <p:sp>
        <p:nvSpPr>
          <p:cNvPr id="8" name="Rectangle 7"/>
          <p:cNvSpPr/>
          <p:nvPr/>
        </p:nvSpPr>
        <p:spPr>
          <a:xfrm>
            <a:off x="323850" y="1700808"/>
            <a:ext cx="6336382" cy="4832092"/>
          </a:xfrm>
          <a:prstGeom prst="rect">
            <a:avLst/>
          </a:prstGeom>
        </p:spPr>
        <p:txBody>
          <a:bodyPr wrap="square">
            <a:spAutoFit/>
          </a:bodyPr>
          <a:lstStyle/>
          <a:p>
            <a:r>
              <a:rPr lang="en-GB" sz="2800" b="1" dirty="0" smtClean="0">
                <a:latin typeface="Calibri" panose="020F0502020204030204" pitchFamily="34" charset="0"/>
              </a:rPr>
              <a:t>In this section you will learn about:</a:t>
            </a:r>
          </a:p>
          <a:p>
            <a:pPr marL="342900" indent="-342900">
              <a:buClr>
                <a:srgbClr val="00B050"/>
              </a:buClr>
              <a:buFont typeface="Wingdings 3" panose="05040102010807070707" pitchFamily="18" charset="2"/>
              <a:buChar char=""/>
            </a:pPr>
            <a:r>
              <a:rPr lang="en-GB" sz="2800" b="1" dirty="0" smtClean="0">
                <a:latin typeface="Calibri" panose="020F0502020204030204" pitchFamily="34" charset="0"/>
              </a:rPr>
              <a:t>Input Devices - </a:t>
            </a:r>
          </a:p>
          <a:p>
            <a:pPr marL="628650" indent="-285750">
              <a:buClr>
                <a:srgbClr val="00B050"/>
              </a:buClr>
              <a:buFont typeface="Arial" panose="020B0604020202020204" pitchFamily="34" charset="0"/>
              <a:buChar char="•"/>
            </a:pPr>
            <a:r>
              <a:rPr lang="en-GB" sz="2800" dirty="0" smtClean="0">
                <a:latin typeface="Calibri" panose="020F0502020204030204" pitchFamily="34" charset="0"/>
              </a:rPr>
              <a:t>The use of each device</a:t>
            </a:r>
          </a:p>
          <a:p>
            <a:pPr marL="628650" indent="-285750">
              <a:buClr>
                <a:srgbClr val="00B050"/>
              </a:buClr>
              <a:buFont typeface="Arial" panose="020B0604020202020204" pitchFamily="34" charset="0"/>
              <a:buChar char="•"/>
            </a:pPr>
            <a:r>
              <a:rPr lang="en-GB" sz="2800" dirty="0" smtClean="0">
                <a:latin typeface="Calibri" panose="020F0502020204030204" pitchFamily="34" charset="0"/>
              </a:rPr>
              <a:t>The advantage of each device</a:t>
            </a:r>
          </a:p>
          <a:p>
            <a:pPr marL="628650" indent="-285750">
              <a:buClr>
                <a:srgbClr val="00B050"/>
              </a:buClr>
              <a:buFont typeface="Arial" panose="020B0604020202020204" pitchFamily="34" charset="0"/>
              <a:buChar char="•"/>
            </a:pPr>
            <a:r>
              <a:rPr lang="en-GB" sz="2800" dirty="0" smtClean="0">
                <a:latin typeface="Calibri" panose="020F0502020204030204" pitchFamily="34" charset="0"/>
              </a:rPr>
              <a:t>The dis</a:t>
            </a:r>
            <a:r>
              <a:rPr lang="en-GB" sz="2800" dirty="0">
                <a:latin typeface="Calibri" panose="020F0502020204030204" pitchFamily="34" charset="0"/>
              </a:rPr>
              <a:t>advantage of each </a:t>
            </a:r>
            <a:r>
              <a:rPr lang="en-GB" sz="2800" dirty="0" smtClean="0">
                <a:latin typeface="Calibri" panose="020F0502020204030204" pitchFamily="34" charset="0"/>
              </a:rPr>
              <a:t>device</a:t>
            </a:r>
          </a:p>
          <a:p>
            <a:pPr marL="342900" indent="-342900">
              <a:buClr>
                <a:srgbClr val="00B050"/>
              </a:buClr>
              <a:buFont typeface="Wingdings 3" panose="05040102010807070707" pitchFamily="18" charset="2"/>
              <a:buChar char=""/>
            </a:pPr>
            <a:r>
              <a:rPr lang="en-GB" sz="2800" b="1" dirty="0" smtClean="0">
                <a:latin typeface="Calibri" panose="020F0502020204030204" pitchFamily="34" charset="0"/>
              </a:rPr>
              <a:t>Output Devices – </a:t>
            </a:r>
          </a:p>
          <a:p>
            <a:pPr marL="628650" indent="-285750">
              <a:buClr>
                <a:srgbClr val="00B050"/>
              </a:buClr>
              <a:buFont typeface="Arial" panose="020B0604020202020204" pitchFamily="34" charset="0"/>
              <a:buChar char="•"/>
            </a:pPr>
            <a:r>
              <a:rPr lang="en-GB" sz="2800" dirty="0">
                <a:latin typeface="Calibri" panose="020F0502020204030204" pitchFamily="34" charset="0"/>
              </a:rPr>
              <a:t>The use of each device</a:t>
            </a:r>
          </a:p>
          <a:p>
            <a:pPr marL="628650" indent="-285750">
              <a:buClr>
                <a:srgbClr val="00B050"/>
              </a:buClr>
              <a:buFont typeface="Arial" panose="020B0604020202020204" pitchFamily="34" charset="0"/>
              <a:buChar char="•"/>
            </a:pPr>
            <a:r>
              <a:rPr lang="en-GB" sz="2800" dirty="0">
                <a:latin typeface="Calibri" panose="020F0502020204030204" pitchFamily="34" charset="0"/>
              </a:rPr>
              <a:t>The advantage of each device</a:t>
            </a:r>
          </a:p>
          <a:p>
            <a:pPr marL="628650" indent="-285750">
              <a:buClr>
                <a:srgbClr val="00B050"/>
              </a:buClr>
              <a:buFont typeface="Arial" panose="020B0604020202020204" pitchFamily="34" charset="0"/>
              <a:buChar char="•"/>
            </a:pPr>
            <a:r>
              <a:rPr lang="en-GB" sz="2800" dirty="0">
                <a:latin typeface="Calibri" panose="020F0502020204030204" pitchFamily="34" charset="0"/>
              </a:rPr>
              <a:t>The disadvantage of each </a:t>
            </a:r>
            <a:r>
              <a:rPr lang="en-GB" sz="2800" dirty="0" smtClean="0">
                <a:latin typeface="Calibri" panose="020F0502020204030204" pitchFamily="34" charset="0"/>
              </a:rPr>
              <a:t>device</a:t>
            </a:r>
            <a:endParaRPr lang="en-GB" sz="2800" b="1" dirty="0" smtClean="0">
              <a:latin typeface="Calibri" panose="020F0502020204030204" pitchFamily="34" charset="0"/>
            </a:endParaRPr>
          </a:p>
          <a:p>
            <a:pPr marL="342900" indent="-342900">
              <a:buClr>
                <a:srgbClr val="00B050"/>
              </a:buClr>
              <a:buFont typeface="Wingdings 3" panose="05040102010807070707" pitchFamily="18" charset="2"/>
              <a:buChar char=""/>
            </a:pPr>
            <a:r>
              <a:rPr lang="en-GB" sz="2800" b="1" dirty="0" smtClean="0">
                <a:latin typeface="Calibri" panose="020F0502020204030204" pitchFamily="34" charset="0"/>
              </a:rPr>
              <a:t>Control Applications and the uses of each device.</a:t>
            </a:r>
          </a:p>
        </p:txBody>
      </p:sp>
    </p:spTree>
    <p:extLst>
      <p:ext uri="{BB962C8B-B14F-4D97-AF65-F5344CB8AC3E}">
        <p14:creationId xmlns:p14="http://schemas.microsoft.com/office/powerpoint/2010/main" val="201828229"/>
      </p:ext>
    </p:extLst>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44624"/>
            <a:ext cx="7416824" cy="625434"/>
          </a:xfrm>
        </p:spPr>
        <p:txBody>
          <a:bodyPr>
            <a:noAutofit/>
          </a:bodyPr>
          <a:lstStyle/>
          <a:p>
            <a:r>
              <a:rPr lang="en-GB" sz="4000" dirty="0"/>
              <a:t>2.2 – Output Devices</a:t>
            </a:r>
            <a:endParaRPr lang="en-GB" sz="40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784311171"/>
              </p:ext>
            </p:extLst>
          </p:nvPr>
        </p:nvGraphicFramePr>
        <p:xfrm>
          <a:off x="6804248" y="1674315"/>
          <a:ext cx="1979910" cy="4813660"/>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979910"/>
              </a:tblGrid>
              <a:tr h="386533">
                <a:tc>
                  <a:txBody>
                    <a:bodyPr/>
                    <a:lstStyle/>
                    <a:p>
                      <a:pPr>
                        <a:spcAft>
                          <a:spcPts val="0"/>
                        </a:spcAft>
                      </a:pPr>
                      <a:endParaRPr lang="en-GB" sz="145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427127">
                <a:tc>
                  <a:txBody>
                    <a:bodyPr/>
                    <a:lstStyle/>
                    <a:p>
                      <a:pPr marL="177800" indent="-177800" algn="l">
                        <a:spcAft>
                          <a:spcPts val="600"/>
                        </a:spcAft>
                        <a:buFontTx/>
                        <a:buBlip>
                          <a:blip r:embed="rId3"/>
                        </a:buBlip>
                      </a:pPr>
                      <a:r>
                        <a:rPr lang="en-GB" sz="1450" baseline="0" dirty="0" smtClean="0">
                          <a:solidFill>
                            <a:srgbClr val="FF0000"/>
                          </a:solidFill>
                          <a:effectLst/>
                          <a:latin typeface="Arial" pitchFamily="34" charset="0"/>
                          <a:ea typeface="Times New Roman"/>
                          <a:cs typeface="Arial" pitchFamily="34" charset="0"/>
                        </a:rPr>
                        <a:t>Why you would still prefer a TFT than a CRT</a:t>
                      </a:r>
                    </a:p>
                    <a:p>
                      <a:pPr marL="177800" indent="-177800" algn="l">
                        <a:spcAft>
                          <a:spcPts val="600"/>
                        </a:spcAft>
                        <a:buFontTx/>
                        <a:buBlip>
                          <a:blip r:embed="rId3"/>
                        </a:buBlip>
                      </a:pPr>
                      <a:r>
                        <a:rPr lang="en-GB" sz="1450" baseline="0" dirty="0" smtClean="0">
                          <a:solidFill>
                            <a:schemeClr val="tx1"/>
                          </a:solidFill>
                          <a:effectLst/>
                          <a:latin typeface="Arial" pitchFamily="34" charset="0"/>
                          <a:ea typeface="Times New Roman"/>
                          <a:cs typeface="Arial" pitchFamily="34" charset="0"/>
                        </a:rPr>
                        <a:t>Modern ones that have the computer build into the display like an iMac.</a:t>
                      </a:r>
                    </a:p>
                    <a:p>
                      <a:pPr marL="177800" indent="-177800" algn="l">
                        <a:spcAft>
                          <a:spcPts val="600"/>
                        </a:spcAft>
                        <a:buFontTx/>
                        <a:buBlip>
                          <a:blip r:embed="rId3"/>
                        </a:buBlip>
                      </a:pPr>
                      <a:r>
                        <a:rPr lang="en-GB" sz="1450" baseline="0" dirty="0" smtClean="0">
                          <a:solidFill>
                            <a:srgbClr val="FF0000"/>
                          </a:solidFill>
                          <a:effectLst/>
                          <a:latin typeface="Arial" pitchFamily="34" charset="0"/>
                          <a:ea typeface="Times New Roman"/>
                          <a:cs typeface="Arial" pitchFamily="34" charset="0"/>
                        </a:rPr>
                        <a:t>Why some people have more than 1 display.</a:t>
                      </a:r>
                    </a:p>
                    <a:p>
                      <a:pPr marL="177800" indent="-177800" algn="l">
                        <a:spcAft>
                          <a:spcPts val="600"/>
                        </a:spcAft>
                        <a:buFontTx/>
                        <a:buBlip>
                          <a:blip r:embed="rId3"/>
                        </a:buBlip>
                      </a:pPr>
                      <a:r>
                        <a:rPr lang="en-GB" sz="1450" baseline="0" dirty="0" smtClean="0">
                          <a:solidFill>
                            <a:schemeClr val="tx1"/>
                          </a:solidFill>
                          <a:effectLst/>
                          <a:latin typeface="Arial" pitchFamily="34" charset="0"/>
                          <a:ea typeface="Times New Roman"/>
                          <a:cs typeface="Arial" pitchFamily="34" charset="0"/>
                        </a:rPr>
                        <a:t>Why do they hide the buttons on the right hand side.</a:t>
                      </a:r>
                    </a:p>
                    <a:p>
                      <a:pPr marL="177800" indent="-177800" algn="l">
                        <a:spcAft>
                          <a:spcPts val="600"/>
                        </a:spcAft>
                        <a:buFontTx/>
                        <a:buBlip>
                          <a:blip r:embed="rId3"/>
                        </a:buBlip>
                      </a:pPr>
                      <a:r>
                        <a:rPr lang="en-GB" sz="1450" baseline="0" dirty="0" smtClean="0">
                          <a:solidFill>
                            <a:srgbClr val="FF0000"/>
                          </a:solidFill>
                          <a:effectLst/>
                          <a:latin typeface="Arial" pitchFamily="34" charset="0"/>
                          <a:ea typeface="Times New Roman"/>
                          <a:cs typeface="Arial" pitchFamily="34" charset="0"/>
                        </a:rPr>
                        <a:t>If you could project your tablet to one without cables, would you want one.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991194" y="1700808"/>
            <a:ext cx="1638116" cy="365447"/>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GB" sz="2000" b="1" dirty="0" smtClean="0"/>
              <a:t>2.2</a:t>
            </a:r>
            <a:r>
              <a:rPr lang="en-GB" sz="2000" dirty="0" smtClean="0"/>
              <a:t> – </a:t>
            </a:r>
            <a:r>
              <a:rPr lang="en-GB" sz="2000" b="1" dirty="0" smtClean="0"/>
              <a:t>Output Devices – TFT Monitors</a:t>
            </a:r>
            <a:endParaRPr lang="en-ZA" sz="2000" b="1" dirty="0">
              <a:latin typeface="Calibri" pitchFamily="34" charset="0"/>
              <a:ea typeface="Calibri" pitchFamily="34" charset="0"/>
              <a:cs typeface="Calibri" pitchFamily="34" charset="0"/>
            </a:endParaRPr>
          </a:p>
        </p:txBody>
      </p:sp>
      <p:sp>
        <p:nvSpPr>
          <p:cNvPr id="8" name="Rectangle 7"/>
          <p:cNvSpPr/>
          <p:nvPr/>
        </p:nvSpPr>
        <p:spPr>
          <a:xfrm>
            <a:off x="323850" y="1668864"/>
            <a:ext cx="6408390" cy="3785652"/>
          </a:xfrm>
          <a:prstGeom prst="rect">
            <a:avLst/>
          </a:prstGeom>
        </p:spPr>
        <p:txBody>
          <a:bodyPr wrap="square">
            <a:spAutoFit/>
          </a:bodyPr>
          <a:lstStyle/>
          <a:p>
            <a:pPr marL="285750" indent="-285750">
              <a:buClr>
                <a:srgbClr val="00B050"/>
              </a:buClr>
              <a:buFont typeface="Wingdings 3" panose="05040102010807070707" pitchFamily="18" charset="2"/>
              <a:buChar char=""/>
            </a:pPr>
            <a:r>
              <a:rPr lang="en-US" sz="1600" b="1" dirty="0" smtClean="0">
                <a:latin typeface="Calibri" panose="020F0502020204030204" pitchFamily="34" charset="0"/>
              </a:rPr>
              <a:t>TFT Monitors – </a:t>
            </a:r>
            <a:r>
              <a:rPr lang="en-US" sz="1600" dirty="0" smtClean="0">
                <a:latin typeface="Calibri" panose="020F0502020204030204" pitchFamily="34" charset="0"/>
              </a:rPr>
              <a:t>They are replacing CRT’s as the standard main output device. Laptop development is because of the advancement in the technology of TFT’s. The screen is made up of thousands of tiny pixels which are transistors controlled by a microprocessor. Each pixel has 3 transistors, Red, green and Blue, the intensity of each is what is seen.</a:t>
            </a:r>
          </a:p>
          <a:p>
            <a:pPr marL="285750" indent="-285750">
              <a:buClr>
                <a:srgbClr val="00B050"/>
              </a:buClr>
              <a:buFont typeface="Wingdings 3" panose="05040102010807070707" pitchFamily="18" charset="2"/>
              <a:buChar char=""/>
            </a:pPr>
            <a:r>
              <a:rPr lang="en-US" sz="1600" b="1" dirty="0" smtClean="0">
                <a:latin typeface="Calibri" panose="020F0502020204030204" pitchFamily="34" charset="0"/>
              </a:rPr>
              <a:t>Uses – </a:t>
            </a:r>
            <a:r>
              <a:rPr lang="en-US" sz="1600" dirty="0" smtClean="0">
                <a:latin typeface="Calibri" panose="020F0502020204030204" pitchFamily="34" charset="0"/>
              </a:rPr>
              <a:t>They are the primary output device to see what is being typed.</a:t>
            </a:r>
          </a:p>
          <a:p>
            <a:pPr marL="285750" indent="-285750">
              <a:buClr>
                <a:srgbClr val="00B050"/>
              </a:buClr>
              <a:buFont typeface="Wingdings 3" panose="05040102010807070707" pitchFamily="18" charset="2"/>
              <a:buChar char=""/>
            </a:pPr>
            <a:r>
              <a:rPr lang="en-US" sz="1600" dirty="0" smtClean="0">
                <a:latin typeface="Calibri" panose="020F0502020204030204" pitchFamily="34" charset="0"/>
              </a:rPr>
              <a:t>They are an integrated part of a Laptop.</a:t>
            </a:r>
          </a:p>
          <a:p>
            <a:pPr marL="285750" indent="-285750">
              <a:buClr>
                <a:srgbClr val="00B050"/>
              </a:buClr>
              <a:buFont typeface="Wingdings 3" panose="05040102010807070707" pitchFamily="18" charset="2"/>
              <a:buChar char=""/>
            </a:pPr>
            <a:r>
              <a:rPr lang="en-US" sz="1600" b="1" dirty="0" smtClean="0">
                <a:latin typeface="Calibri" panose="020F0502020204030204" pitchFamily="34" charset="0"/>
              </a:rPr>
              <a:t>Advantages – </a:t>
            </a:r>
            <a:r>
              <a:rPr lang="en-US" sz="1600" dirty="0" smtClean="0">
                <a:latin typeface="Calibri" panose="020F0502020204030204" pitchFamily="34" charset="0"/>
              </a:rPr>
              <a:t>They are lightweight so they are less risky than CRT’s</a:t>
            </a:r>
          </a:p>
          <a:p>
            <a:pPr marL="285750" indent="-285750">
              <a:buClr>
                <a:srgbClr val="00B050"/>
              </a:buClr>
              <a:buFont typeface="Wingdings 3" panose="05040102010807070707" pitchFamily="18" charset="2"/>
              <a:buChar char=""/>
            </a:pPr>
            <a:r>
              <a:rPr lang="en-US" sz="1600" dirty="0" smtClean="0">
                <a:latin typeface="Calibri" panose="020F0502020204030204" pitchFamily="34" charset="0"/>
              </a:rPr>
              <a:t>They produce less glare and emit less radiation, use less power and generate less heat.</a:t>
            </a:r>
          </a:p>
          <a:p>
            <a:pPr marL="285750" indent="-285750">
              <a:buClr>
                <a:srgbClr val="00B050"/>
              </a:buClr>
              <a:buFont typeface="Wingdings 3" panose="05040102010807070707" pitchFamily="18" charset="2"/>
              <a:buChar char=""/>
            </a:pPr>
            <a:r>
              <a:rPr lang="en-US" sz="1600" b="1" dirty="0" smtClean="0">
                <a:latin typeface="Calibri" panose="020F0502020204030204" pitchFamily="34" charset="0"/>
              </a:rPr>
              <a:t>Disadvantages</a:t>
            </a:r>
            <a:r>
              <a:rPr lang="en-US" sz="1600" dirty="0" smtClean="0">
                <a:latin typeface="Calibri" panose="020F0502020204030204" pitchFamily="34" charset="0"/>
              </a:rPr>
              <a:t> – The angle of viewing is critical, the image is unclear when viewed from the side which is an issue when more than one person is looking at it.</a:t>
            </a:r>
          </a:p>
          <a:p>
            <a:pPr marL="285750" indent="-285750">
              <a:buClr>
                <a:srgbClr val="00B050"/>
              </a:buClr>
              <a:buFont typeface="Wingdings 3" panose="05040102010807070707" pitchFamily="18" charset="2"/>
              <a:buChar char=""/>
            </a:pPr>
            <a:r>
              <a:rPr lang="en-US" sz="1600" dirty="0" smtClean="0">
                <a:latin typeface="Calibri" panose="020F0502020204030204" pitchFamily="34" charset="0"/>
              </a:rPr>
              <a:t>The definition is not as good as CRT’s.</a:t>
            </a:r>
          </a:p>
          <a:p>
            <a:pPr marL="285750" indent="-285750">
              <a:buClr>
                <a:srgbClr val="00B050"/>
              </a:buClr>
              <a:buFont typeface="Wingdings 3" panose="05040102010807070707" pitchFamily="18" charset="2"/>
              <a:buChar char=""/>
            </a:pPr>
            <a:r>
              <a:rPr lang="en-US" sz="1600" dirty="0" smtClean="0">
                <a:latin typeface="Calibri" panose="020F0502020204030204" pitchFamily="34" charset="0"/>
              </a:rPr>
              <a:t>They cannot be used by light pens reducing down their CAD ability.</a:t>
            </a:r>
            <a:endParaRPr lang="en-GB" sz="1600" dirty="0" smtClean="0">
              <a:latin typeface="Calibri" panose="020F0502020204030204" pitchFamily="34"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03750" y="5443829"/>
            <a:ext cx="1088330" cy="1048392"/>
          </a:xfrm>
          <a:prstGeom prst="rect">
            <a:avLst/>
          </a:prstGeom>
          <a:effectLst>
            <a:outerShdw blurRad="152400" dist="38100" dir="2700000" sx="105000" sy="105000" algn="tl" rotWithShape="0">
              <a:prstClr val="black">
                <a:alpha val="40000"/>
              </a:prstClr>
            </a:outerShdw>
          </a:effec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6088" y="5429474"/>
            <a:ext cx="1437211" cy="1076521"/>
          </a:xfrm>
          <a:prstGeom prst="rect">
            <a:avLst/>
          </a:prstGeom>
          <a:effectLst>
            <a:outerShdw blurRad="152400" dist="38100" dir="2700000" sx="105000" sy="105000" algn="tl" rotWithShape="0">
              <a:prstClr val="black">
                <a:alpha val="40000"/>
              </a:prstClr>
            </a:outerShdw>
          </a:effectLst>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54670" y="5443249"/>
            <a:ext cx="1869258" cy="1048972"/>
          </a:xfrm>
          <a:prstGeom prst="rect">
            <a:avLst/>
          </a:prstGeom>
          <a:effectLst>
            <a:outerShdw blurRad="152400" dist="38100" dir="2700000" sx="105000" sy="105000" algn="tl" rotWithShape="0">
              <a:prstClr val="black">
                <a:alpha val="40000"/>
              </a:prstClr>
            </a:outerShdw>
          </a:effectLst>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0815" y="5428923"/>
            <a:ext cx="1436890" cy="1063298"/>
          </a:xfrm>
          <a:prstGeom prst="rect">
            <a:avLst/>
          </a:prstGeom>
          <a:effectLst>
            <a:outerShdw blurRad="152400" dist="38100" dir="2700000" sx="105000" sy="105000" algn="tl" rotWithShape="0">
              <a:prstClr val="black">
                <a:alpha val="40000"/>
              </a:prstClr>
            </a:outerShdw>
          </a:effectLst>
        </p:spPr>
      </p:pic>
    </p:spTree>
    <p:extLst>
      <p:ext uri="{BB962C8B-B14F-4D97-AF65-F5344CB8AC3E}">
        <p14:creationId xmlns:p14="http://schemas.microsoft.com/office/powerpoint/2010/main" val="3484700304"/>
      </p:ext>
    </p:extLst>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44624"/>
            <a:ext cx="7416824" cy="625434"/>
          </a:xfrm>
        </p:spPr>
        <p:txBody>
          <a:bodyPr>
            <a:noAutofit/>
          </a:bodyPr>
          <a:lstStyle/>
          <a:p>
            <a:r>
              <a:rPr lang="en-GB" sz="4000" dirty="0"/>
              <a:t>2.2 – Output Devices</a:t>
            </a:r>
            <a:endParaRPr lang="en-GB" sz="40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3879556987"/>
              </p:ext>
            </p:extLst>
          </p:nvPr>
        </p:nvGraphicFramePr>
        <p:xfrm>
          <a:off x="6991194" y="1674315"/>
          <a:ext cx="1792964" cy="4813660"/>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792964"/>
              </a:tblGrid>
              <a:tr h="386533">
                <a:tc>
                  <a:txBody>
                    <a:bodyPr/>
                    <a:lstStyle/>
                    <a:p>
                      <a:pPr>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427127">
                <a:tc>
                  <a:txBody>
                    <a:bodyPr/>
                    <a:lstStyle/>
                    <a:p>
                      <a:pPr marL="177800" indent="-177800" algn="l">
                        <a:spcAft>
                          <a:spcPts val="600"/>
                        </a:spcAft>
                        <a:buFontTx/>
                        <a:buBlip>
                          <a:blip r:embed="rId3"/>
                        </a:buBlip>
                      </a:pPr>
                      <a:r>
                        <a:rPr lang="en-US" sz="1500" baseline="0" dirty="0" smtClean="0">
                          <a:solidFill>
                            <a:srgbClr val="FF0000"/>
                          </a:solidFill>
                          <a:effectLst/>
                          <a:latin typeface="Arial" pitchFamily="34" charset="0"/>
                          <a:ea typeface="Times New Roman"/>
                          <a:cs typeface="Arial" pitchFamily="34" charset="0"/>
                        </a:rPr>
                        <a:t>Why are there so many old looking ones in the room?</a:t>
                      </a:r>
                      <a:endParaRPr lang="en-GB" sz="1500" baseline="0" dirty="0" smtClean="0">
                        <a:solidFill>
                          <a:srgbClr val="FF0000"/>
                        </a:solidFill>
                        <a:effectLst/>
                        <a:latin typeface="Arial" pitchFamily="34" charset="0"/>
                        <a:ea typeface="Times New Roman"/>
                        <a:cs typeface="Arial" pitchFamily="34" charset="0"/>
                      </a:endParaRP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Can you repair a paper jam.</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Does anyone ever use the built in menu.</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What if there was a par ton top for quick copying.</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Why are they always square.</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Did you know that the toner ink is very toxic?</a:t>
                      </a:r>
                      <a:endParaRPr lang="en-GB" sz="1500" dirty="0" smtClean="0">
                        <a:solidFill>
                          <a:schemeClr val="tx1"/>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991194" y="1700808"/>
            <a:ext cx="1638116" cy="365447"/>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GB" sz="2000" b="1" dirty="0" smtClean="0"/>
              <a:t>2.2</a:t>
            </a:r>
            <a:r>
              <a:rPr lang="en-GB" sz="2000" dirty="0" smtClean="0"/>
              <a:t> – </a:t>
            </a:r>
            <a:r>
              <a:rPr lang="en-GB" sz="2000" b="1" dirty="0" smtClean="0"/>
              <a:t>Output Devices – Laser Printers</a:t>
            </a:r>
            <a:endParaRPr lang="en-ZA" sz="2000" b="1" dirty="0">
              <a:latin typeface="Calibri" pitchFamily="34" charset="0"/>
              <a:ea typeface="Calibri" pitchFamily="34" charset="0"/>
              <a:cs typeface="Calibri" pitchFamily="34" charset="0"/>
            </a:endParaRPr>
          </a:p>
        </p:txBody>
      </p:sp>
      <p:sp>
        <p:nvSpPr>
          <p:cNvPr id="8" name="Rectangle 7"/>
          <p:cNvSpPr/>
          <p:nvPr/>
        </p:nvSpPr>
        <p:spPr>
          <a:xfrm>
            <a:off x="323850" y="1668864"/>
            <a:ext cx="6552406" cy="4016484"/>
          </a:xfrm>
          <a:prstGeom prst="rect">
            <a:avLst/>
          </a:prstGeom>
        </p:spPr>
        <p:txBody>
          <a:bodyPr wrap="square">
            <a:spAutoFit/>
          </a:bodyPr>
          <a:lstStyle/>
          <a:p>
            <a:pPr marL="285750" indent="-285750">
              <a:buClr>
                <a:srgbClr val="00B050"/>
              </a:buClr>
              <a:buFont typeface="Wingdings 3" panose="05040102010807070707" pitchFamily="18" charset="2"/>
              <a:buChar char=""/>
            </a:pPr>
            <a:r>
              <a:rPr lang="en-US" sz="1700" b="1" dirty="0" smtClean="0">
                <a:latin typeface="Calibri" panose="020F0502020204030204" pitchFamily="34" charset="0"/>
              </a:rPr>
              <a:t>Laser Printer </a:t>
            </a:r>
            <a:r>
              <a:rPr lang="en-US" sz="1700" dirty="0" smtClean="0">
                <a:latin typeface="Calibri" panose="020F0502020204030204" pitchFamily="34" charset="0"/>
              </a:rPr>
              <a:t>produce very high quality hard copy output. The print rate per page is very quick for large print jobs. They have large buffer memories where the data for the whole document is stored before the data is printed out.</a:t>
            </a:r>
          </a:p>
          <a:p>
            <a:pPr marL="285750" indent="-285750">
              <a:buClr>
                <a:srgbClr val="00B050"/>
              </a:buClr>
              <a:buFont typeface="Wingdings 3" panose="05040102010807070707" pitchFamily="18" charset="2"/>
              <a:buChar char=""/>
            </a:pPr>
            <a:r>
              <a:rPr lang="en-US" sz="1700" b="1" dirty="0" smtClean="0">
                <a:latin typeface="Calibri" panose="020F0502020204030204" pitchFamily="34" charset="0"/>
              </a:rPr>
              <a:t>Uses – </a:t>
            </a:r>
            <a:r>
              <a:rPr lang="en-US" sz="1700" dirty="0" smtClean="0">
                <a:latin typeface="Calibri" panose="020F0502020204030204" pitchFamily="34" charset="0"/>
              </a:rPr>
              <a:t>Laser printers are used where noise levels need to be kept low.</a:t>
            </a:r>
          </a:p>
          <a:p>
            <a:pPr marL="285750" indent="-285750">
              <a:buClr>
                <a:srgbClr val="00B050"/>
              </a:buClr>
              <a:buFont typeface="Wingdings 3" panose="05040102010807070707" pitchFamily="18" charset="2"/>
              <a:buChar char=""/>
            </a:pPr>
            <a:r>
              <a:rPr lang="en-US" sz="1700" dirty="0" smtClean="0">
                <a:latin typeface="Calibri" panose="020F0502020204030204" pitchFamily="34" charset="0"/>
              </a:rPr>
              <a:t>They are the best option for fast high quality volume printing</a:t>
            </a:r>
          </a:p>
          <a:p>
            <a:pPr marL="285750" indent="-285750">
              <a:buClr>
                <a:srgbClr val="00B050"/>
              </a:buClr>
              <a:buFont typeface="Wingdings 3" panose="05040102010807070707" pitchFamily="18" charset="2"/>
              <a:buChar char=""/>
            </a:pPr>
            <a:r>
              <a:rPr lang="en-US" sz="1700" b="1" dirty="0" smtClean="0">
                <a:latin typeface="Calibri" panose="020F0502020204030204" pitchFamily="34" charset="0"/>
              </a:rPr>
              <a:t>Advantages – </a:t>
            </a:r>
            <a:r>
              <a:rPr lang="en-US" sz="1700" dirty="0" smtClean="0">
                <a:latin typeface="Calibri" panose="020F0502020204030204" pitchFamily="34" charset="0"/>
              </a:rPr>
              <a:t>Printing is fast for bulk, but not for just a few pages.</a:t>
            </a:r>
          </a:p>
          <a:p>
            <a:pPr marL="285750" indent="-285750">
              <a:buClr>
                <a:srgbClr val="00B050"/>
              </a:buClr>
              <a:buFont typeface="Wingdings 3" panose="05040102010807070707" pitchFamily="18" charset="2"/>
              <a:buChar char=""/>
            </a:pPr>
            <a:r>
              <a:rPr lang="en-US" sz="1700" dirty="0" smtClean="0">
                <a:latin typeface="Calibri" panose="020F0502020204030204" pitchFamily="34" charset="0"/>
              </a:rPr>
              <a:t>They require less servicing and ink replacement as they print a lot more pages making them more cost effective for B&amp;W printing.</a:t>
            </a:r>
          </a:p>
          <a:p>
            <a:pPr marL="285750" indent="-285750">
              <a:buClr>
                <a:srgbClr val="00B050"/>
              </a:buClr>
              <a:buFont typeface="Wingdings 3" panose="05040102010807070707" pitchFamily="18" charset="2"/>
              <a:buChar char=""/>
            </a:pPr>
            <a:r>
              <a:rPr lang="en-US" sz="1700" dirty="0" smtClean="0">
                <a:latin typeface="Calibri" panose="020F0502020204030204" pitchFamily="34" charset="0"/>
              </a:rPr>
              <a:t>They handle very large print jobs due to high memory capacity with consistent high quality.</a:t>
            </a:r>
          </a:p>
          <a:p>
            <a:pPr marL="285750" indent="-285750">
              <a:buClr>
                <a:srgbClr val="00B050"/>
              </a:buClr>
              <a:buFont typeface="Wingdings 3" panose="05040102010807070707" pitchFamily="18" charset="2"/>
              <a:buChar char=""/>
            </a:pPr>
            <a:r>
              <a:rPr lang="en-US" sz="1700" b="1" dirty="0" smtClean="0">
                <a:latin typeface="Calibri" panose="020F0502020204030204" pitchFamily="34" charset="0"/>
              </a:rPr>
              <a:t>Disadvantages</a:t>
            </a:r>
            <a:r>
              <a:rPr lang="en-US" sz="1700" dirty="0" smtClean="0">
                <a:latin typeface="Calibri" panose="020F0502020204030204" pitchFamily="34" charset="0"/>
              </a:rPr>
              <a:t> – They are more expensive to buy. </a:t>
            </a:r>
            <a:r>
              <a:rPr lang="en-US" sz="1700" dirty="0" err="1" smtClean="0">
                <a:latin typeface="Calibri" panose="020F0502020204030204" pitchFamily="34" charset="0"/>
              </a:rPr>
              <a:t>Colour</a:t>
            </a:r>
            <a:r>
              <a:rPr lang="en-US" sz="1700" dirty="0" smtClean="0">
                <a:latin typeface="Calibri" panose="020F0502020204030204" pitchFamily="34" charset="0"/>
              </a:rPr>
              <a:t> versions are very expensive to buy and run since they require 4 cartridges as well as diffuser kits and toner bins.</a:t>
            </a:r>
            <a:endParaRPr lang="en-GB" sz="1700" dirty="0" smtClean="0">
              <a:latin typeface="Calibri" panose="020F0502020204030204" pitchFamily="34"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0200" y="5685348"/>
            <a:ext cx="1619672" cy="911066"/>
          </a:xfrm>
          <a:prstGeom prst="rect">
            <a:avLst/>
          </a:prstGeom>
          <a:effectLst>
            <a:outerShdw blurRad="152400" dist="38100" dir="2700000" sx="105000" sy="105000" algn="tl" rotWithShape="0">
              <a:prstClr val="black">
                <a:alpha val="40000"/>
              </a:prstClr>
            </a:outerShdw>
          </a:effectLst>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l="1828" t="5901" r="4839" b="5901"/>
          <a:stretch/>
        </p:blipFill>
        <p:spPr>
          <a:xfrm>
            <a:off x="323528" y="5631592"/>
            <a:ext cx="1080120" cy="975592"/>
          </a:xfrm>
          <a:prstGeom prst="rect">
            <a:avLst/>
          </a:prstGeom>
          <a:effectLst>
            <a:outerShdw blurRad="152400" dist="38100" dir="2700000" sx="105000" sy="105000" algn="tl" rotWithShape="0">
              <a:prstClr val="black">
                <a:alpha val="40000"/>
              </a:prstClr>
            </a:outerShdw>
          </a:effectLst>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6590" y="5625812"/>
            <a:ext cx="1327458" cy="981371"/>
          </a:xfrm>
          <a:prstGeom prst="rect">
            <a:avLst/>
          </a:prstGeom>
          <a:effectLst>
            <a:outerShdw blurRad="152400" dist="38100" dir="2700000" sx="105000" sy="105000" algn="tl" rotWithShape="0">
              <a:prstClr val="black">
                <a:alpha val="40000"/>
              </a:prstClr>
            </a:outerShdw>
          </a:effectLst>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18596" y="5685348"/>
            <a:ext cx="1385652" cy="911066"/>
          </a:xfrm>
          <a:prstGeom prst="rect">
            <a:avLst/>
          </a:prstGeom>
          <a:effectLst>
            <a:outerShdw blurRad="152400" dist="38100" dir="2700000" sx="105000" sy="105000" algn="tl" rotWithShape="0">
              <a:prstClr val="black">
                <a:alpha val="40000"/>
              </a:prstClr>
            </a:outerShdw>
          </a:effectLst>
        </p:spPr>
      </p:pic>
    </p:spTree>
    <p:extLst>
      <p:ext uri="{BB962C8B-B14F-4D97-AF65-F5344CB8AC3E}">
        <p14:creationId xmlns:p14="http://schemas.microsoft.com/office/powerpoint/2010/main" val="2556798678"/>
      </p:ext>
    </p:extLst>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44624"/>
            <a:ext cx="7416824" cy="625434"/>
          </a:xfrm>
        </p:spPr>
        <p:txBody>
          <a:bodyPr>
            <a:noAutofit/>
          </a:bodyPr>
          <a:lstStyle/>
          <a:p>
            <a:r>
              <a:rPr lang="en-GB" sz="4000" dirty="0"/>
              <a:t>2.2 – Output Devices</a:t>
            </a:r>
            <a:endParaRPr lang="en-GB" sz="40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164762697"/>
              </p:ext>
            </p:extLst>
          </p:nvPr>
        </p:nvGraphicFramePr>
        <p:xfrm>
          <a:off x="6804248" y="1674315"/>
          <a:ext cx="1979910" cy="4813660"/>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979910"/>
              </a:tblGrid>
              <a:tr h="386533">
                <a:tc>
                  <a:txBody>
                    <a:bodyPr/>
                    <a:lstStyle/>
                    <a:p>
                      <a:pPr>
                        <a:spcAft>
                          <a:spcPts val="0"/>
                        </a:spcAft>
                      </a:pPr>
                      <a:endParaRPr lang="en-GB" sz="146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427127">
                <a:tc>
                  <a:txBody>
                    <a:bodyPr/>
                    <a:lstStyle/>
                    <a:p>
                      <a:pPr marL="177800" indent="-177800" algn="l">
                        <a:spcAft>
                          <a:spcPts val="600"/>
                        </a:spcAft>
                        <a:buFontTx/>
                        <a:buBlip>
                          <a:blip r:embed="rId3"/>
                        </a:buBlip>
                      </a:pPr>
                      <a:r>
                        <a:rPr lang="en-GB" sz="1460" baseline="0" dirty="0" smtClean="0">
                          <a:solidFill>
                            <a:srgbClr val="FF0000"/>
                          </a:solidFill>
                          <a:effectLst/>
                          <a:latin typeface="Arial" pitchFamily="34" charset="0"/>
                          <a:ea typeface="Times New Roman"/>
                          <a:cs typeface="Arial" pitchFamily="34" charset="0"/>
                        </a:rPr>
                        <a:t>New versions have </a:t>
                      </a:r>
                      <a:r>
                        <a:rPr lang="en-GB" sz="1460" baseline="0" dirty="0" err="1" smtClean="0">
                          <a:solidFill>
                            <a:srgbClr val="FF0000"/>
                          </a:solidFill>
                          <a:effectLst/>
                          <a:latin typeface="Arial" pitchFamily="34" charset="0"/>
                          <a:ea typeface="Times New Roman"/>
                          <a:cs typeface="Arial" pitchFamily="34" charset="0"/>
                        </a:rPr>
                        <a:t>wi-fi</a:t>
                      </a:r>
                      <a:r>
                        <a:rPr lang="en-GB" sz="1460" baseline="0" dirty="0" smtClean="0">
                          <a:solidFill>
                            <a:srgbClr val="FF0000"/>
                          </a:solidFill>
                          <a:effectLst/>
                          <a:latin typeface="Arial" pitchFamily="34" charset="0"/>
                          <a:ea typeface="Times New Roman"/>
                          <a:cs typeface="Arial" pitchFamily="34" charset="0"/>
                        </a:rPr>
                        <a:t>, card slots and screens</a:t>
                      </a:r>
                    </a:p>
                    <a:p>
                      <a:pPr marL="177800" indent="-177800" algn="l">
                        <a:spcAft>
                          <a:spcPts val="600"/>
                        </a:spcAft>
                        <a:buFontTx/>
                        <a:buBlip>
                          <a:blip r:embed="rId3"/>
                        </a:buBlip>
                      </a:pPr>
                      <a:r>
                        <a:rPr lang="en-GB" sz="1460" baseline="0" dirty="0" smtClean="0">
                          <a:solidFill>
                            <a:schemeClr val="tx1"/>
                          </a:solidFill>
                          <a:effectLst/>
                          <a:latin typeface="Arial" pitchFamily="34" charset="0"/>
                          <a:ea typeface="Times New Roman"/>
                          <a:cs typeface="Arial" pitchFamily="34" charset="0"/>
                        </a:rPr>
                        <a:t>Lots of moving parts and small paper trays</a:t>
                      </a:r>
                    </a:p>
                    <a:p>
                      <a:pPr marL="177800" indent="-177800" algn="l">
                        <a:spcAft>
                          <a:spcPts val="600"/>
                        </a:spcAft>
                        <a:buFontTx/>
                        <a:buBlip>
                          <a:blip r:embed="rId3"/>
                        </a:buBlip>
                      </a:pPr>
                      <a:r>
                        <a:rPr lang="en-GB" sz="1460" baseline="0" dirty="0" smtClean="0">
                          <a:solidFill>
                            <a:srgbClr val="FF0000"/>
                          </a:solidFill>
                          <a:effectLst/>
                          <a:latin typeface="Arial" pitchFamily="34" charset="0"/>
                          <a:ea typeface="Times New Roman"/>
                          <a:cs typeface="Arial" pitchFamily="34" charset="0"/>
                        </a:rPr>
                        <a:t>When one ink runs out you can replace it easily.</a:t>
                      </a:r>
                    </a:p>
                    <a:p>
                      <a:pPr marL="177800" indent="-177800" algn="l">
                        <a:spcAft>
                          <a:spcPts val="600"/>
                        </a:spcAft>
                        <a:buFontTx/>
                        <a:buBlip>
                          <a:blip r:embed="rId3"/>
                        </a:buBlip>
                      </a:pPr>
                      <a:r>
                        <a:rPr lang="en-GB" sz="1460" baseline="0" dirty="0" smtClean="0">
                          <a:solidFill>
                            <a:schemeClr val="tx1"/>
                          </a:solidFill>
                          <a:effectLst/>
                          <a:latin typeface="Arial" pitchFamily="34" charset="0"/>
                          <a:ea typeface="Times New Roman"/>
                          <a:cs typeface="Arial" pitchFamily="34" charset="0"/>
                        </a:rPr>
                        <a:t>Most people get a laser and do away with the inkjet, why?</a:t>
                      </a:r>
                    </a:p>
                    <a:p>
                      <a:pPr marL="177800" indent="-177800" algn="l">
                        <a:spcAft>
                          <a:spcPts val="600"/>
                        </a:spcAft>
                        <a:buFontTx/>
                        <a:buBlip>
                          <a:blip r:embed="rId3"/>
                        </a:buBlip>
                      </a:pPr>
                      <a:r>
                        <a:rPr lang="en-GB" sz="1460" baseline="0" dirty="0" smtClean="0">
                          <a:solidFill>
                            <a:srgbClr val="FF0000"/>
                          </a:solidFill>
                          <a:effectLst/>
                          <a:latin typeface="Arial" pitchFamily="34" charset="0"/>
                          <a:ea typeface="Times New Roman"/>
                          <a:cs typeface="Arial" pitchFamily="34" charset="0"/>
                        </a:rPr>
                        <a:t>Sometimes they cost less than the printer cartridge so it is cheaper to get a new one when the ink runs out.</a:t>
                      </a:r>
                      <a:endParaRPr lang="en-GB" sz="1460" dirty="0" smtClean="0">
                        <a:solidFill>
                          <a:schemeClr val="tx1"/>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991194" y="1700808"/>
            <a:ext cx="1638116" cy="365447"/>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GB" sz="2000" b="1" dirty="0" smtClean="0"/>
              <a:t>2.2</a:t>
            </a:r>
            <a:r>
              <a:rPr lang="en-GB" sz="2000" dirty="0" smtClean="0"/>
              <a:t> – </a:t>
            </a:r>
            <a:r>
              <a:rPr lang="en-GB" sz="2000" b="1" dirty="0" smtClean="0"/>
              <a:t>Output Devices – Inkjet Printers</a:t>
            </a:r>
            <a:endParaRPr lang="en-ZA" sz="2000" b="1" dirty="0">
              <a:latin typeface="Calibri" pitchFamily="34" charset="0"/>
              <a:ea typeface="Calibri" pitchFamily="34" charset="0"/>
              <a:cs typeface="Calibri" pitchFamily="34" charset="0"/>
            </a:endParaRPr>
          </a:p>
        </p:txBody>
      </p:sp>
      <p:sp>
        <p:nvSpPr>
          <p:cNvPr id="8" name="Rectangle 7"/>
          <p:cNvSpPr/>
          <p:nvPr/>
        </p:nvSpPr>
        <p:spPr>
          <a:xfrm>
            <a:off x="323850" y="1668864"/>
            <a:ext cx="6408390" cy="4031873"/>
          </a:xfrm>
          <a:prstGeom prst="rect">
            <a:avLst/>
          </a:prstGeom>
        </p:spPr>
        <p:txBody>
          <a:bodyPr wrap="square">
            <a:spAutoFit/>
          </a:bodyPr>
          <a:lstStyle/>
          <a:p>
            <a:pPr marL="285750" indent="-285750">
              <a:buClr>
                <a:srgbClr val="00B050"/>
              </a:buClr>
              <a:buFont typeface="Wingdings 3" panose="05040102010807070707" pitchFamily="18" charset="2"/>
              <a:buChar char=""/>
            </a:pPr>
            <a:r>
              <a:rPr lang="en-US" sz="1600" b="1" dirty="0" smtClean="0">
                <a:latin typeface="Calibri" panose="020F0502020204030204" pitchFamily="34" charset="0"/>
              </a:rPr>
              <a:t>Inkjet printers </a:t>
            </a:r>
            <a:r>
              <a:rPr lang="en-US" sz="1600" dirty="0" smtClean="0">
                <a:latin typeface="Calibri" panose="020F0502020204030204" pitchFamily="34" charset="0"/>
              </a:rPr>
              <a:t>are used to produce good quality hard copies, usually in </a:t>
            </a:r>
            <a:r>
              <a:rPr lang="en-US" sz="1600" dirty="0" err="1" smtClean="0">
                <a:latin typeface="Calibri" panose="020F0502020204030204" pitchFamily="34" charset="0"/>
              </a:rPr>
              <a:t>colour</a:t>
            </a:r>
            <a:r>
              <a:rPr lang="en-US" sz="1600" dirty="0" smtClean="0">
                <a:latin typeface="Calibri" panose="020F0502020204030204" pitchFamily="34" charset="0"/>
              </a:rPr>
              <a:t>. They are not as good as laser printers but are far better than dot matrix. They do not have large memory buffers so printing is done a bit at a time, causing the print job to pause and think and get more data. </a:t>
            </a:r>
          </a:p>
          <a:p>
            <a:pPr marL="285750" indent="-285750">
              <a:buClr>
                <a:srgbClr val="00B050"/>
              </a:buClr>
              <a:buFont typeface="Wingdings 3" panose="05040102010807070707" pitchFamily="18" charset="2"/>
              <a:buChar char=""/>
            </a:pPr>
            <a:r>
              <a:rPr lang="en-US" sz="1600" b="1" dirty="0" smtClean="0">
                <a:latin typeface="Calibri" panose="020F0502020204030204" pitchFamily="34" charset="0"/>
              </a:rPr>
              <a:t>Uses – </a:t>
            </a:r>
            <a:r>
              <a:rPr lang="en-US" sz="1600" dirty="0" smtClean="0">
                <a:latin typeface="Calibri" panose="020F0502020204030204" pitchFamily="34" charset="0"/>
              </a:rPr>
              <a:t>They are used when there is low volume required or if </a:t>
            </a:r>
            <a:r>
              <a:rPr lang="en-US" sz="1600" dirty="0" err="1" smtClean="0">
                <a:latin typeface="Calibri" panose="020F0502020204030204" pitchFamily="34" charset="0"/>
              </a:rPr>
              <a:t>colour</a:t>
            </a:r>
            <a:r>
              <a:rPr lang="en-US" sz="1600" dirty="0" smtClean="0">
                <a:latin typeface="Calibri" panose="020F0502020204030204" pitchFamily="34" charset="0"/>
              </a:rPr>
              <a:t> is required or good quality single jobs like Photo printing.</a:t>
            </a:r>
          </a:p>
          <a:p>
            <a:pPr marL="285750" indent="-285750">
              <a:buClr>
                <a:srgbClr val="00B050"/>
              </a:buClr>
              <a:buFont typeface="Wingdings 3" panose="05040102010807070707" pitchFamily="18" charset="2"/>
              <a:buChar char=""/>
            </a:pPr>
            <a:r>
              <a:rPr lang="en-US" sz="1600" dirty="0" smtClean="0">
                <a:latin typeface="Calibri" panose="020F0502020204030204" pitchFamily="34" charset="0"/>
              </a:rPr>
              <a:t>3D inkjet printers are now being used in industry producing prototypes. </a:t>
            </a:r>
          </a:p>
          <a:p>
            <a:pPr marL="285750" indent="-285750">
              <a:buClr>
                <a:srgbClr val="00B050"/>
              </a:buClr>
              <a:buFont typeface="Wingdings 3" panose="05040102010807070707" pitchFamily="18" charset="2"/>
              <a:buChar char=""/>
            </a:pPr>
            <a:r>
              <a:rPr lang="en-US" sz="1600" b="1" dirty="0" smtClean="0">
                <a:latin typeface="Calibri" panose="020F0502020204030204" pitchFamily="34" charset="0"/>
              </a:rPr>
              <a:t>Advantages – </a:t>
            </a:r>
            <a:r>
              <a:rPr lang="en-US" sz="1600" dirty="0" smtClean="0">
                <a:latin typeface="Calibri" panose="020F0502020204030204" pitchFamily="34" charset="0"/>
              </a:rPr>
              <a:t>The output is high quality and are cheaper to buy than laser printers.</a:t>
            </a:r>
          </a:p>
          <a:p>
            <a:pPr marL="285750" indent="-285750">
              <a:buClr>
                <a:srgbClr val="00B050"/>
              </a:buClr>
              <a:buFont typeface="Wingdings 3" panose="05040102010807070707" pitchFamily="18" charset="2"/>
              <a:buChar char=""/>
            </a:pPr>
            <a:r>
              <a:rPr lang="en-US" sz="1600" dirty="0" smtClean="0">
                <a:latin typeface="Calibri" panose="020F0502020204030204" pitchFamily="34" charset="0"/>
              </a:rPr>
              <a:t>They are light with a small footprint.</a:t>
            </a:r>
          </a:p>
          <a:p>
            <a:pPr marL="285750" indent="-285750">
              <a:buClr>
                <a:srgbClr val="00B050"/>
              </a:buClr>
              <a:buFont typeface="Wingdings 3" panose="05040102010807070707" pitchFamily="18" charset="2"/>
              <a:buChar char=""/>
            </a:pPr>
            <a:r>
              <a:rPr lang="en-US" sz="1600" dirty="0" smtClean="0">
                <a:latin typeface="Calibri" panose="020F0502020204030204" pitchFamily="34" charset="0"/>
              </a:rPr>
              <a:t>They do not produce ozone and volatile organic compounds unlike laser printers.</a:t>
            </a:r>
          </a:p>
          <a:p>
            <a:pPr marL="285750" indent="-285750">
              <a:buClr>
                <a:srgbClr val="00B050"/>
              </a:buClr>
              <a:buFont typeface="Wingdings 3" panose="05040102010807070707" pitchFamily="18" charset="2"/>
              <a:buChar char=""/>
            </a:pPr>
            <a:r>
              <a:rPr lang="en-US" sz="1600" b="1" dirty="0" smtClean="0">
                <a:latin typeface="Calibri" panose="020F0502020204030204" pitchFamily="34" charset="0"/>
              </a:rPr>
              <a:t>Disadvantages</a:t>
            </a:r>
            <a:r>
              <a:rPr lang="en-US" sz="1600" dirty="0" smtClean="0">
                <a:latin typeface="Calibri" panose="020F0502020204030204" pitchFamily="34" charset="0"/>
              </a:rPr>
              <a:t> – The output is slow for multiple copies and they have a small memory buffer for jobs.</a:t>
            </a:r>
          </a:p>
          <a:p>
            <a:pPr marL="285750" indent="-285750">
              <a:buClr>
                <a:srgbClr val="00B050"/>
              </a:buClr>
              <a:buFont typeface="Wingdings 3" panose="05040102010807070707" pitchFamily="18" charset="2"/>
              <a:buChar char=""/>
            </a:pPr>
            <a:r>
              <a:rPr lang="en-US" sz="1600" dirty="0" smtClean="0">
                <a:latin typeface="Calibri" panose="020F0502020204030204" pitchFamily="34" charset="0"/>
              </a:rPr>
              <a:t>Ink cartridges run out quickly and can smudge if the user is not careful.</a:t>
            </a:r>
          </a:p>
          <a:p>
            <a:pPr marL="285750" indent="-285750">
              <a:buClr>
                <a:srgbClr val="00B050"/>
              </a:buClr>
              <a:buFont typeface="Wingdings 3" panose="05040102010807070707" pitchFamily="18" charset="2"/>
              <a:buChar char=""/>
            </a:pPr>
            <a:endParaRPr lang="en-GB" sz="1600" dirty="0" smtClean="0">
              <a:latin typeface="Calibri" panose="020F0502020204030204" pitchFamily="34"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528" y="5444046"/>
            <a:ext cx="1584176" cy="1153306"/>
          </a:xfrm>
          <a:prstGeom prst="rect">
            <a:avLst/>
          </a:prstGeom>
          <a:effectLst>
            <a:outerShdw blurRad="152400" dist="38100" dir="2700000" sx="105000" sy="105000" algn="tl" rotWithShape="0">
              <a:prstClr val="black">
                <a:alpha val="40000"/>
              </a:prstClr>
            </a:outerShdw>
          </a:effectLst>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l="8366" t="12200" r="8366" b="8914"/>
          <a:stretch/>
        </p:blipFill>
        <p:spPr>
          <a:xfrm>
            <a:off x="2051720" y="5444046"/>
            <a:ext cx="1800201" cy="1136969"/>
          </a:xfrm>
          <a:prstGeom prst="rect">
            <a:avLst/>
          </a:prstGeom>
          <a:effectLst>
            <a:outerShdw blurRad="152400" dist="38100" dir="2700000" sx="105000" sy="105000" algn="tl" rotWithShape="0">
              <a:prstClr val="black">
                <a:alpha val="40000"/>
              </a:prstClr>
            </a:outerShdw>
          </a:effectLst>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04246" y="5444046"/>
            <a:ext cx="927794" cy="1136969"/>
          </a:xfrm>
          <a:prstGeom prst="rect">
            <a:avLst/>
          </a:prstGeom>
          <a:effectLst>
            <a:outerShdw blurRad="152400" dist="38100" dir="2700000" sx="105000" sy="105000" algn="tl" rotWithShape="0">
              <a:prstClr val="black">
                <a:alpha val="40000"/>
              </a:prstClr>
            </a:outerShdw>
          </a:effectLst>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76056" y="5444930"/>
            <a:ext cx="1619672" cy="1076703"/>
          </a:xfrm>
          <a:prstGeom prst="rect">
            <a:avLst/>
          </a:prstGeom>
          <a:effectLst>
            <a:outerShdw blurRad="152400" dist="38100" dir="2700000" sx="105000" sy="105000" algn="tl" rotWithShape="0">
              <a:prstClr val="black">
                <a:alpha val="40000"/>
              </a:prstClr>
            </a:outerShdw>
          </a:effectLst>
        </p:spPr>
      </p:pic>
    </p:spTree>
    <p:extLst>
      <p:ext uri="{BB962C8B-B14F-4D97-AF65-F5344CB8AC3E}">
        <p14:creationId xmlns:p14="http://schemas.microsoft.com/office/powerpoint/2010/main" val="3563341073"/>
      </p:ext>
    </p:extLst>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44624"/>
            <a:ext cx="7416824" cy="625434"/>
          </a:xfrm>
        </p:spPr>
        <p:txBody>
          <a:bodyPr>
            <a:noAutofit/>
          </a:bodyPr>
          <a:lstStyle/>
          <a:p>
            <a:r>
              <a:rPr lang="en-GB" sz="4000" dirty="0"/>
              <a:t>2.2 – Output Devices</a:t>
            </a:r>
            <a:endParaRPr lang="en-GB" sz="40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3852556390"/>
              </p:ext>
            </p:extLst>
          </p:nvPr>
        </p:nvGraphicFramePr>
        <p:xfrm>
          <a:off x="6804248" y="1674315"/>
          <a:ext cx="1979910" cy="4882333"/>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979910"/>
              </a:tblGrid>
              <a:tr h="386533">
                <a:tc>
                  <a:txBody>
                    <a:bodyPr/>
                    <a:lstStyle/>
                    <a:p>
                      <a:pPr>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427127">
                <a:tc>
                  <a:txBody>
                    <a:bodyPr/>
                    <a:lstStyle/>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Think of what can be produced now and then image 10 years time.</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They are working on food versions.</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They flew one to the MIR space station recently.</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Google the term </a:t>
                      </a:r>
                      <a:r>
                        <a:rPr lang="en-GB" sz="1500" baseline="0" dirty="0" err="1" smtClean="0">
                          <a:solidFill>
                            <a:schemeClr val="tx1"/>
                          </a:solidFill>
                          <a:effectLst/>
                          <a:latin typeface="Arial" pitchFamily="34" charset="0"/>
                          <a:ea typeface="Times New Roman"/>
                          <a:cs typeface="Arial" pitchFamily="34" charset="0"/>
                        </a:rPr>
                        <a:t>Physibles</a:t>
                      </a:r>
                      <a:r>
                        <a:rPr lang="en-GB" sz="1500" baseline="0" dirty="0" smtClean="0">
                          <a:solidFill>
                            <a:schemeClr val="tx1"/>
                          </a:solidFill>
                          <a:effectLst/>
                          <a:latin typeface="Arial" pitchFamily="34" charset="0"/>
                          <a:ea typeface="Times New Roman"/>
                          <a:cs typeface="Arial" pitchFamily="34" charset="0"/>
                        </a:rPr>
                        <a:t>.</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One day they will print a working car.</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Research is fast developing, human tissue is not far off, they have printed veins.</a:t>
                      </a:r>
                      <a:endParaRPr lang="en-GB" sz="1500" dirty="0" smtClean="0">
                        <a:solidFill>
                          <a:schemeClr val="tx1"/>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991194" y="1700808"/>
            <a:ext cx="1638116" cy="365447"/>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GB" sz="2000" b="1" dirty="0" smtClean="0"/>
              <a:t>2.2</a:t>
            </a:r>
            <a:r>
              <a:rPr lang="en-GB" sz="2000" dirty="0" smtClean="0"/>
              <a:t> – </a:t>
            </a:r>
            <a:r>
              <a:rPr lang="en-GB" sz="2000" b="1" dirty="0" smtClean="0"/>
              <a:t>Output Devices – 3D Printers</a:t>
            </a:r>
            <a:endParaRPr lang="en-ZA" sz="2000" b="1" dirty="0">
              <a:latin typeface="Calibri" pitchFamily="34" charset="0"/>
              <a:ea typeface="Calibri" pitchFamily="34" charset="0"/>
              <a:cs typeface="Calibri" pitchFamily="34" charset="0"/>
            </a:endParaRPr>
          </a:p>
        </p:txBody>
      </p:sp>
      <p:sp>
        <p:nvSpPr>
          <p:cNvPr id="8" name="Rectangle 7"/>
          <p:cNvSpPr/>
          <p:nvPr/>
        </p:nvSpPr>
        <p:spPr>
          <a:xfrm>
            <a:off x="323850" y="1668864"/>
            <a:ext cx="6408390" cy="4094967"/>
          </a:xfrm>
          <a:prstGeom prst="rect">
            <a:avLst/>
          </a:prstGeom>
        </p:spPr>
        <p:txBody>
          <a:bodyPr wrap="square">
            <a:spAutoFit/>
          </a:bodyPr>
          <a:lstStyle/>
          <a:p>
            <a:pPr marL="285750" indent="-285750">
              <a:buClr>
                <a:srgbClr val="00B050"/>
              </a:buClr>
              <a:buFont typeface="Wingdings 3" panose="05040102010807070707" pitchFamily="18" charset="2"/>
              <a:buChar char=""/>
            </a:pPr>
            <a:r>
              <a:rPr lang="en-US" sz="1500" b="1" dirty="0" smtClean="0">
                <a:latin typeface="Calibri" panose="020F0502020204030204" pitchFamily="34" charset="0"/>
              </a:rPr>
              <a:t>3D Printers </a:t>
            </a:r>
            <a:r>
              <a:rPr lang="en-US" sz="1500" dirty="0" smtClean="0">
                <a:latin typeface="Calibri" panose="020F0502020204030204" pitchFamily="34" charset="0"/>
              </a:rPr>
              <a:t>are anew type of printer that can produce 3D models using modified inkjet technology, known as “tomography” which layers thin levels of powder (plaster, resin and starch) which bonds together as a 3D model as the layer builds up, each layer being about 0.25mm thick. </a:t>
            </a:r>
          </a:p>
          <a:p>
            <a:pPr marL="285750" indent="-285750">
              <a:buClr>
                <a:srgbClr val="00B050"/>
              </a:buClr>
              <a:buFont typeface="Wingdings 3" panose="05040102010807070707" pitchFamily="18" charset="2"/>
              <a:buChar char=""/>
            </a:pPr>
            <a:r>
              <a:rPr lang="en-US" sz="1500" b="1" dirty="0" smtClean="0">
                <a:latin typeface="Calibri" panose="020F0502020204030204" pitchFamily="34" charset="0"/>
              </a:rPr>
              <a:t>Uses – </a:t>
            </a:r>
            <a:r>
              <a:rPr lang="en-US" sz="1500" dirty="0" smtClean="0">
                <a:latin typeface="Calibri" panose="020F0502020204030204" pitchFamily="34" charset="0"/>
              </a:rPr>
              <a:t>Inkjet printers are use to produce prototypes which work from CAD packages, photograph images and stored drawings.</a:t>
            </a:r>
          </a:p>
          <a:p>
            <a:pPr marL="285750" indent="-285750">
              <a:buClr>
                <a:srgbClr val="00B050"/>
              </a:buClr>
              <a:buFont typeface="Wingdings 3" panose="05040102010807070707" pitchFamily="18" charset="2"/>
              <a:buChar char=""/>
            </a:pPr>
            <a:r>
              <a:rPr lang="en-US" sz="1500" dirty="0" smtClean="0">
                <a:latin typeface="Calibri" panose="020F0502020204030204" pitchFamily="34" charset="0"/>
              </a:rPr>
              <a:t>Scale models are produced in </a:t>
            </a:r>
            <a:r>
              <a:rPr lang="en-US" sz="1500" dirty="0" err="1" smtClean="0">
                <a:latin typeface="Calibri" panose="020F0502020204030204" pitchFamily="34" charset="0"/>
              </a:rPr>
              <a:t>colour</a:t>
            </a:r>
            <a:r>
              <a:rPr lang="en-US" sz="1500" dirty="0" smtClean="0">
                <a:latin typeface="Calibri" panose="020F0502020204030204" pitchFamily="34" charset="0"/>
              </a:rPr>
              <a:t> before the real versions are manufactured.</a:t>
            </a:r>
          </a:p>
          <a:p>
            <a:pPr marL="285750" indent="-285750">
              <a:buClr>
                <a:srgbClr val="00B050"/>
              </a:buClr>
              <a:buFont typeface="Wingdings 3" panose="05040102010807070707" pitchFamily="18" charset="2"/>
              <a:buChar char=""/>
            </a:pPr>
            <a:r>
              <a:rPr lang="en-US" sz="1500" dirty="0" smtClean="0">
                <a:latin typeface="Calibri" panose="020F0502020204030204" pitchFamily="34" charset="0"/>
              </a:rPr>
              <a:t>The ultimate objective is to produce organic objects using layering like human organs.</a:t>
            </a:r>
          </a:p>
          <a:p>
            <a:pPr marL="285750" indent="-285750">
              <a:buClr>
                <a:srgbClr val="00B050"/>
              </a:buClr>
              <a:buFont typeface="Wingdings 3" panose="05040102010807070707" pitchFamily="18" charset="2"/>
              <a:buChar char=""/>
            </a:pPr>
            <a:r>
              <a:rPr lang="en-US" sz="1500" b="1" dirty="0" smtClean="0">
                <a:latin typeface="Calibri" panose="020F0502020204030204" pitchFamily="34" charset="0"/>
              </a:rPr>
              <a:t>Advantages – </a:t>
            </a:r>
            <a:r>
              <a:rPr lang="en-US" sz="1500" dirty="0" smtClean="0">
                <a:latin typeface="Calibri" panose="020F0502020204030204" pitchFamily="34" charset="0"/>
              </a:rPr>
              <a:t>They save a lot of money since prototypes is very time consuming by other methods.</a:t>
            </a:r>
          </a:p>
          <a:p>
            <a:pPr marL="285750" indent="-285750">
              <a:buClr>
                <a:srgbClr val="00B050"/>
              </a:buClr>
              <a:buFont typeface="Wingdings 3" panose="05040102010807070707" pitchFamily="18" charset="2"/>
              <a:buChar char=""/>
            </a:pPr>
            <a:r>
              <a:rPr lang="en-US" sz="1500" dirty="0" smtClean="0">
                <a:latin typeface="Calibri" panose="020F0502020204030204" pitchFamily="34" charset="0"/>
              </a:rPr>
              <a:t>Physical scale models are produced with working parts which gives a better idea of how the end product will look.</a:t>
            </a:r>
          </a:p>
          <a:p>
            <a:pPr marL="285750" indent="-285750">
              <a:buClr>
                <a:srgbClr val="00B050"/>
              </a:buClr>
              <a:buFont typeface="Wingdings 3" panose="05040102010807070707" pitchFamily="18" charset="2"/>
              <a:buChar char=""/>
            </a:pPr>
            <a:r>
              <a:rPr lang="en-US" sz="1500" dirty="0" smtClean="0">
                <a:latin typeface="Calibri" panose="020F0502020204030204" pitchFamily="34" charset="0"/>
              </a:rPr>
              <a:t>The powders used can be ground up and reused.</a:t>
            </a:r>
          </a:p>
          <a:p>
            <a:pPr marL="285750" indent="-285750">
              <a:buClr>
                <a:srgbClr val="00B050"/>
              </a:buClr>
              <a:buFont typeface="Wingdings 3" panose="05040102010807070707" pitchFamily="18" charset="2"/>
              <a:buChar char=""/>
            </a:pPr>
            <a:r>
              <a:rPr lang="en-US" sz="1500" b="1" dirty="0" smtClean="0">
                <a:latin typeface="Calibri" panose="020F0502020204030204" pitchFamily="34" charset="0"/>
              </a:rPr>
              <a:t>Disadvantages</a:t>
            </a:r>
            <a:r>
              <a:rPr lang="en-US" sz="1500" dirty="0" smtClean="0">
                <a:latin typeface="Calibri" panose="020F0502020204030204" pitchFamily="34" charset="0"/>
              </a:rPr>
              <a:t> – They are expensive to buy and slow at making models.</a:t>
            </a:r>
          </a:p>
          <a:p>
            <a:pPr marL="285750" indent="-285750">
              <a:buClr>
                <a:srgbClr val="00B050"/>
              </a:buClr>
              <a:buFont typeface="Wingdings 3" panose="05040102010807070707" pitchFamily="18" charset="2"/>
              <a:buChar char=""/>
            </a:pPr>
            <a:r>
              <a:rPr lang="en-US" sz="1500" dirty="0" smtClean="0">
                <a:latin typeface="Calibri" panose="020F0502020204030204" pitchFamily="34" charset="0"/>
              </a:rPr>
              <a:t>The end product can be a little rough and often needs additional work.</a:t>
            </a: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7476" t="5139" r="12200" b="9861"/>
          <a:stretch/>
        </p:blipFill>
        <p:spPr>
          <a:xfrm>
            <a:off x="355701" y="5654307"/>
            <a:ext cx="1335979" cy="943044"/>
          </a:xfrm>
          <a:prstGeom prst="rect">
            <a:avLst/>
          </a:prstGeom>
          <a:effectLst>
            <a:outerShdw blurRad="152400" dist="38100" dir="2700000" sx="105000" sy="105000" algn="tl" rotWithShape="0">
              <a:prstClr val="black">
                <a:alpha val="40000"/>
              </a:prstClr>
            </a:outerShdw>
          </a:effec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8754" y="5654307"/>
            <a:ext cx="1280150" cy="943044"/>
          </a:xfrm>
          <a:prstGeom prst="rect">
            <a:avLst/>
          </a:prstGeom>
          <a:effectLst>
            <a:outerShdw blurRad="152400" dist="38100" dir="2700000" sx="105000" sy="105000" algn="tl" rotWithShape="0">
              <a:prstClr val="black">
                <a:alpha val="40000"/>
              </a:prstClr>
            </a:outerShdw>
          </a:effectLst>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07904" y="5614397"/>
            <a:ext cx="871732" cy="982953"/>
          </a:xfrm>
          <a:prstGeom prst="rect">
            <a:avLst/>
          </a:prstGeom>
          <a:effectLst>
            <a:outerShdw blurRad="152400" dist="38100" dir="2700000" sx="105000" sy="105000" algn="tl" rotWithShape="0">
              <a:prstClr val="black">
                <a:alpha val="40000"/>
              </a:prstClr>
            </a:outerShdw>
          </a:effectLst>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60032" y="5614397"/>
            <a:ext cx="1507350" cy="964704"/>
          </a:xfrm>
          <a:prstGeom prst="rect">
            <a:avLst/>
          </a:prstGeom>
          <a:effectLst>
            <a:outerShdw blurRad="152400" dist="38100" dir="2700000" sx="105000" sy="105000" algn="tl" rotWithShape="0">
              <a:prstClr val="black">
                <a:alpha val="40000"/>
              </a:prstClr>
            </a:outerShdw>
          </a:effectLst>
        </p:spPr>
      </p:pic>
    </p:spTree>
    <p:extLst>
      <p:ext uri="{BB962C8B-B14F-4D97-AF65-F5344CB8AC3E}">
        <p14:creationId xmlns:p14="http://schemas.microsoft.com/office/powerpoint/2010/main" val="3696292746"/>
      </p:ext>
    </p:extLst>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44624"/>
            <a:ext cx="7416824" cy="625434"/>
          </a:xfrm>
        </p:spPr>
        <p:txBody>
          <a:bodyPr>
            <a:noAutofit/>
          </a:bodyPr>
          <a:lstStyle/>
          <a:p>
            <a:r>
              <a:rPr lang="en-GB" sz="4000" dirty="0"/>
              <a:t>2.2 – Output Devices</a:t>
            </a:r>
            <a:endParaRPr lang="en-GB" sz="40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3404001733"/>
              </p:ext>
            </p:extLst>
          </p:nvPr>
        </p:nvGraphicFramePr>
        <p:xfrm>
          <a:off x="6884154" y="1674315"/>
          <a:ext cx="1900003" cy="4882333"/>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900003"/>
              </a:tblGrid>
              <a:tr h="386533">
                <a:tc>
                  <a:txBody>
                    <a:bodyPr/>
                    <a:lstStyle/>
                    <a:p>
                      <a:pPr>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427127">
                <a:tc>
                  <a:txBody>
                    <a:bodyPr/>
                    <a:lstStyle/>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Some companies put them in a sound box</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Every printer was different so the ribbons were not universal.</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It was possible to turn the ribbon over on some.</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Paper jams were so much worse.</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They had no complicated menus, just 3 buttons.</a:t>
                      </a:r>
                    </a:p>
                    <a:p>
                      <a:pPr marL="177800" indent="-177800" algn="l">
                        <a:spcAft>
                          <a:spcPts val="600"/>
                        </a:spcAft>
                        <a:buFontTx/>
                        <a:buBlip>
                          <a:blip r:embed="rId3"/>
                        </a:buBlip>
                      </a:pPr>
                      <a:r>
                        <a:rPr lang="en-US" sz="1500" dirty="0" smtClean="0">
                          <a:solidFill>
                            <a:schemeClr val="tx1"/>
                          </a:solidFill>
                          <a:effectLst/>
                          <a:latin typeface="Arial" pitchFamily="34" charset="0"/>
                          <a:ea typeface="Times New Roman"/>
                          <a:cs typeface="Arial" pitchFamily="34" charset="0"/>
                        </a:rPr>
                        <a:t>They</a:t>
                      </a:r>
                      <a:r>
                        <a:rPr lang="en-US" sz="1500" baseline="0" dirty="0" smtClean="0">
                          <a:solidFill>
                            <a:schemeClr val="tx1"/>
                          </a:solidFill>
                          <a:effectLst/>
                          <a:latin typeface="Arial" pitchFamily="34" charset="0"/>
                          <a:ea typeface="Times New Roman"/>
                          <a:cs typeface="Arial" pitchFamily="34" charset="0"/>
                        </a:rPr>
                        <a:t> were always white or cream.</a:t>
                      </a:r>
                      <a:endParaRPr lang="en-GB" sz="1500" dirty="0" smtClean="0">
                        <a:solidFill>
                          <a:schemeClr val="tx1"/>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991194" y="1700808"/>
            <a:ext cx="1638116" cy="365447"/>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GB" sz="2000" b="1" dirty="0" smtClean="0"/>
              <a:t>2.2</a:t>
            </a:r>
            <a:r>
              <a:rPr lang="en-GB" sz="2000" dirty="0" smtClean="0"/>
              <a:t> – </a:t>
            </a:r>
            <a:r>
              <a:rPr lang="en-GB" sz="2000" b="1" dirty="0" smtClean="0"/>
              <a:t>Output Devices – Dot Matrix Printers</a:t>
            </a:r>
            <a:endParaRPr lang="en-ZA" sz="2000" b="1" dirty="0">
              <a:latin typeface="Calibri" pitchFamily="34" charset="0"/>
              <a:ea typeface="Calibri" pitchFamily="34" charset="0"/>
              <a:cs typeface="Calibri" pitchFamily="34" charset="0"/>
            </a:endParaRPr>
          </a:p>
        </p:txBody>
      </p:sp>
      <p:sp>
        <p:nvSpPr>
          <p:cNvPr id="8" name="Rectangle 7"/>
          <p:cNvSpPr/>
          <p:nvPr/>
        </p:nvSpPr>
        <p:spPr>
          <a:xfrm>
            <a:off x="323850" y="1668864"/>
            <a:ext cx="6480398" cy="3539430"/>
          </a:xfrm>
          <a:prstGeom prst="rect">
            <a:avLst/>
          </a:prstGeom>
        </p:spPr>
        <p:txBody>
          <a:bodyPr wrap="square">
            <a:spAutoFit/>
          </a:bodyPr>
          <a:lstStyle/>
          <a:p>
            <a:pPr marL="285750" indent="-285750">
              <a:buClr>
                <a:srgbClr val="00B050"/>
              </a:buClr>
              <a:buFont typeface="Wingdings 3" panose="05040102010807070707" pitchFamily="18" charset="2"/>
              <a:buChar char=""/>
            </a:pPr>
            <a:r>
              <a:rPr lang="en-US" sz="1610" b="1" dirty="0" smtClean="0">
                <a:latin typeface="Calibri" panose="020F0502020204030204" pitchFamily="34" charset="0"/>
              </a:rPr>
              <a:t>Dot Matrix Printers </a:t>
            </a:r>
            <a:r>
              <a:rPr lang="en-US" sz="1610" dirty="0" smtClean="0">
                <a:latin typeface="Calibri" panose="020F0502020204030204" pitchFamily="34" charset="0"/>
              </a:rPr>
              <a:t>are a type of impact printer where a print head (made up of a matrix of pins) presses against an inked ribbon. They tend to be slow, noisy and the output is not good quality. They are still useful where multi-part or continuous stationery, perforated paper is used. </a:t>
            </a:r>
          </a:p>
          <a:p>
            <a:pPr marL="285750" indent="-285750">
              <a:buClr>
                <a:srgbClr val="00B050"/>
              </a:buClr>
              <a:buFont typeface="Wingdings 3" panose="05040102010807070707" pitchFamily="18" charset="2"/>
              <a:buChar char=""/>
            </a:pPr>
            <a:r>
              <a:rPr lang="en-US" sz="1610" b="1" dirty="0" smtClean="0">
                <a:latin typeface="Calibri" panose="020F0502020204030204" pitchFamily="34" charset="0"/>
              </a:rPr>
              <a:t>Uses – </a:t>
            </a:r>
            <a:r>
              <a:rPr lang="en-US" sz="1610" dirty="0" smtClean="0">
                <a:latin typeface="Calibri" panose="020F0502020204030204" pitchFamily="34" charset="0"/>
              </a:rPr>
              <a:t>They can be used in noisy environments (e.g. garage workshops) and in applications where print quality is not important.</a:t>
            </a:r>
          </a:p>
          <a:p>
            <a:pPr marL="285750" indent="-285750">
              <a:buClr>
                <a:srgbClr val="00B050"/>
              </a:buClr>
              <a:buFont typeface="Wingdings 3" panose="05040102010807070707" pitchFamily="18" charset="2"/>
              <a:buChar char=""/>
            </a:pPr>
            <a:r>
              <a:rPr lang="en-US" sz="1610" b="1" dirty="0" smtClean="0">
                <a:latin typeface="Calibri" panose="020F0502020204030204" pitchFamily="34" charset="0"/>
              </a:rPr>
              <a:t>Advantages – </a:t>
            </a:r>
            <a:r>
              <a:rPr lang="en-US" sz="1610" dirty="0" smtClean="0">
                <a:latin typeface="Calibri" panose="020F0502020204030204" pitchFamily="34" charset="0"/>
              </a:rPr>
              <a:t>They are used in environments which would be a problem for Laser or Inkjet printers (dusty, dirty or moist)</a:t>
            </a:r>
          </a:p>
          <a:p>
            <a:pPr marL="285750" indent="-285750">
              <a:buClr>
                <a:srgbClr val="00B050"/>
              </a:buClr>
              <a:buFont typeface="Wingdings 3" panose="05040102010807070707" pitchFamily="18" charset="2"/>
              <a:buChar char=""/>
            </a:pPr>
            <a:r>
              <a:rPr lang="en-US" sz="1610" dirty="0" smtClean="0">
                <a:latin typeface="Calibri" panose="020F0502020204030204" pitchFamily="34" charset="0"/>
              </a:rPr>
              <a:t>Carbon copies or multi-part outputs can be produced.</a:t>
            </a:r>
          </a:p>
          <a:p>
            <a:pPr marL="285750" indent="-285750">
              <a:buClr>
                <a:srgbClr val="00B050"/>
              </a:buClr>
              <a:buFont typeface="Wingdings 3" panose="05040102010807070707" pitchFamily="18" charset="2"/>
              <a:buChar char=""/>
            </a:pPr>
            <a:r>
              <a:rPr lang="en-US" sz="1610" dirty="0" smtClean="0">
                <a:latin typeface="Calibri" panose="020F0502020204030204" pitchFamily="34" charset="0"/>
              </a:rPr>
              <a:t>They are cheap to run and maintain.</a:t>
            </a:r>
          </a:p>
          <a:p>
            <a:pPr marL="285750" indent="-285750">
              <a:buClr>
                <a:srgbClr val="00B050"/>
              </a:buClr>
              <a:buFont typeface="Wingdings 3" panose="05040102010807070707" pitchFamily="18" charset="2"/>
              <a:buChar char=""/>
            </a:pPr>
            <a:r>
              <a:rPr lang="en-US" sz="1610" dirty="0" smtClean="0">
                <a:latin typeface="Calibri" panose="020F0502020204030204" pitchFamily="34" charset="0"/>
              </a:rPr>
              <a:t>They are easy to use if continuous stationery is required like wage slips.</a:t>
            </a:r>
          </a:p>
          <a:p>
            <a:pPr marL="285750" indent="-285750">
              <a:buClr>
                <a:srgbClr val="00B050"/>
              </a:buClr>
              <a:buFont typeface="Wingdings 3" panose="05040102010807070707" pitchFamily="18" charset="2"/>
              <a:buChar char=""/>
            </a:pPr>
            <a:r>
              <a:rPr lang="en-US" sz="1610" b="1" dirty="0" smtClean="0">
                <a:latin typeface="Calibri" panose="020F0502020204030204" pitchFamily="34" charset="0"/>
              </a:rPr>
              <a:t>Disadvantages</a:t>
            </a:r>
            <a:r>
              <a:rPr lang="en-US" sz="1610" dirty="0" smtClean="0">
                <a:latin typeface="Calibri" panose="020F0502020204030204" pitchFamily="34" charset="0"/>
              </a:rPr>
              <a:t> – They are very noisy and not good in an office space.</a:t>
            </a:r>
          </a:p>
          <a:p>
            <a:pPr marL="285750" indent="-285750">
              <a:buClr>
                <a:srgbClr val="00B050"/>
              </a:buClr>
              <a:buFont typeface="Wingdings 3" panose="05040102010807070707" pitchFamily="18" charset="2"/>
              <a:buChar char=""/>
            </a:pPr>
            <a:r>
              <a:rPr lang="en-US" sz="1610" dirty="0" smtClean="0">
                <a:latin typeface="Calibri" panose="020F0502020204030204" pitchFamily="34" charset="0"/>
              </a:rPr>
              <a:t>They cost more than an inkjet to buy.</a:t>
            </a:r>
          </a:p>
          <a:p>
            <a:pPr marL="285750" indent="-285750">
              <a:buClr>
                <a:srgbClr val="00B050"/>
              </a:buClr>
              <a:buFont typeface="Wingdings 3" panose="05040102010807070707" pitchFamily="18" charset="2"/>
              <a:buChar char=""/>
            </a:pPr>
            <a:r>
              <a:rPr lang="en-US" sz="1610" dirty="0" smtClean="0">
                <a:latin typeface="Calibri" panose="020F0502020204030204" pitchFamily="34" charset="0"/>
              </a:rPr>
              <a:t>They are slow and the quality is poor.</a:t>
            </a:r>
            <a:endParaRPr lang="en-GB" sz="1610" dirty="0" smtClean="0">
              <a:latin typeface="Calibri" panose="020F0502020204030204"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5896" y="5512323"/>
            <a:ext cx="1326802" cy="1026060"/>
          </a:xfrm>
          <a:prstGeom prst="rect">
            <a:avLst/>
          </a:prstGeom>
          <a:effectLst>
            <a:outerShdw blurRad="152400" dist="38100" dir="2700000" sx="105000" sy="105000" algn="tl" rotWithShape="0">
              <a:prstClr val="black">
                <a:alpha val="40000"/>
              </a:prstClr>
            </a:outerShdw>
          </a:effectLst>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39752" y="5512323"/>
            <a:ext cx="1144229" cy="972595"/>
          </a:xfrm>
          <a:prstGeom prst="rect">
            <a:avLst/>
          </a:prstGeom>
          <a:effectLst>
            <a:outerShdw blurRad="152400" dist="38100" dir="2700000" sx="105000" sy="105000" algn="tl" rotWithShape="0">
              <a:prstClr val="black">
                <a:alpha val="40000"/>
              </a:prstClr>
            </a:outerShdw>
          </a:effectLst>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76056" y="5512323"/>
            <a:ext cx="1537693" cy="1026061"/>
          </a:xfrm>
          <a:prstGeom prst="rect">
            <a:avLst/>
          </a:prstGeom>
          <a:effectLst>
            <a:outerShdw blurRad="152400" dist="38100" dir="2700000" sx="105000" sy="105000" algn="tl" rotWithShape="0">
              <a:prstClr val="black">
                <a:alpha val="40000"/>
              </a:prstClr>
            </a:outerShdw>
          </a:effectLst>
        </p:spPr>
      </p:pic>
      <p:pic>
        <p:nvPicPr>
          <p:cNvPr id="5" name="Picture 4"/>
          <p:cNvPicPr>
            <a:picLocks noChangeAspect="1"/>
          </p:cNvPicPr>
          <p:nvPr/>
        </p:nvPicPr>
        <p:blipFill rotWithShape="1">
          <a:blip r:embed="rId8">
            <a:extLst>
              <a:ext uri="{28A0092B-C50C-407E-A947-70E740481C1C}">
                <a14:useLocalDpi xmlns:a14="http://schemas.microsoft.com/office/drawing/2010/main" val="0"/>
              </a:ext>
            </a:extLst>
          </a:blip>
          <a:srcRect l="8240" t="-1298" r="9680" b="1401"/>
          <a:stretch/>
        </p:blipFill>
        <p:spPr>
          <a:xfrm>
            <a:off x="323528" y="5332666"/>
            <a:ext cx="1907432" cy="1238158"/>
          </a:xfrm>
          <a:prstGeom prst="rect">
            <a:avLst/>
          </a:prstGeom>
          <a:effectLst>
            <a:outerShdw blurRad="152400" dist="38100" dir="2700000" sx="105000" sy="105000" algn="tl" rotWithShape="0">
              <a:prstClr val="black">
                <a:alpha val="40000"/>
              </a:prstClr>
            </a:outerShdw>
          </a:effectLst>
        </p:spPr>
      </p:pic>
    </p:spTree>
    <p:extLst>
      <p:ext uri="{BB962C8B-B14F-4D97-AF65-F5344CB8AC3E}">
        <p14:creationId xmlns:p14="http://schemas.microsoft.com/office/powerpoint/2010/main" val="3819891730"/>
      </p:ext>
    </p:extLst>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44624"/>
            <a:ext cx="7416824" cy="625434"/>
          </a:xfrm>
        </p:spPr>
        <p:txBody>
          <a:bodyPr>
            <a:noAutofit/>
          </a:bodyPr>
          <a:lstStyle/>
          <a:p>
            <a:r>
              <a:rPr lang="en-GB" sz="4000" dirty="0"/>
              <a:t>2.2 – Output Devices</a:t>
            </a:r>
            <a:endParaRPr lang="en-GB" sz="40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1920130535"/>
              </p:ext>
            </p:extLst>
          </p:nvPr>
        </p:nvGraphicFramePr>
        <p:xfrm>
          <a:off x="6732240" y="1674315"/>
          <a:ext cx="2051918" cy="4813660"/>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2051918"/>
              </a:tblGrid>
              <a:tr h="386533">
                <a:tc>
                  <a:txBody>
                    <a:bodyPr/>
                    <a:lstStyle/>
                    <a:p>
                      <a:pPr>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427127">
                <a:tc>
                  <a:txBody>
                    <a:bodyPr/>
                    <a:lstStyle/>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Before these architects used to hand drawn large designs.</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Some are very large, large enough to walk under.</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More common now to save the file and print it professionally.</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Think of a large poster and then think wall size large.</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Very rare to see them but in business they are more common.</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991194" y="1700808"/>
            <a:ext cx="1638116" cy="365447"/>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GB" sz="2000" b="1" dirty="0" smtClean="0"/>
              <a:t>2.2</a:t>
            </a:r>
            <a:r>
              <a:rPr lang="en-GB" sz="2000" dirty="0" smtClean="0"/>
              <a:t> – </a:t>
            </a:r>
            <a:r>
              <a:rPr lang="en-GB" sz="2000" b="1" dirty="0" smtClean="0"/>
              <a:t>Output Devices – Plotters</a:t>
            </a:r>
            <a:endParaRPr lang="en-ZA" sz="2000" b="1" dirty="0">
              <a:latin typeface="Calibri" pitchFamily="34" charset="0"/>
              <a:ea typeface="Calibri" pitchFamily="34" charset="0"/>
              <a:cs typeface="Calibri" pitchFamily="34" charset="0"/>
            </a:endParaRPr>
          </a:p>
        </p:txBody>
      </p:sp>
      <p:sp>
        <p:nvSpPr>
          <p:cNvPr id="8" name="Rectangle 7"/>
          <p:cNvSpPr/>
          <p:nvPr/>
        </p:nvSpPr>
        <p:spPr>
          <a:xfrm>
            <a:off x="323850" y="1668864"/>
            <a:ext cx="6408390" cy="3554819"/>
          </a:xfrm>
          <a:prstGeom prst="rect">
            <a:avLst/>
          </a:prstGeom>
        </p:spPr>
        <p:txBody>
          <a:bodyPr wrap="square">
            <a:spAutoFit/>
          </a:bodyPr>
          <a:lstStyle/>
          <a:p>
            <a:pPr marL="285750" indent="-285750">
              <a:buClr>
                <a:srgbClr val="00B050"/>
              </a:buClr>
              <a:buFont typeface="Wingdings 3" panose="05040102010807070707" pitchFamily="18" charset="2"/>
              <a:buChar char=""/>
            </a:pPr>
            <a:r>
              <a:rPr lang="en-US" sz="1500" b="1" dirty="0" smtClean="0">
                <a:latin typeface="Calibri" panose="020F0502020204030204" pitchFamily="34" charset="0"/>
              </a:rPr>
              <a:t>Plotters </a:t>
            </a:r>
            <a:r>
              <a:rPr lang="en-US" sz="1500" dirty="0" smtClean="0">
                <a:latin typeface="Calibri" panose="020F0502020204030204" pitchFamily="34" charset="0"/>
              </a:rPr>
              <a:t>or </a:t>
            </a:r>
            <a:r>
              <a:rPr lang="en-US" sz="1500" b="1" dirty="0" smtClean="0">
                <a:latin typeface="Calibri" panose="020F0502020204030204" pitchFamily="34" charset="0"/>
              </a:rPr>
              <a:t>Graph Plotters</a:t>
            </a:r>
            <a:r>
              <a:rPr lang="en-US" sz="1500" dirty="0" smtClean="0">
                <a:latin typeface="Calibri" panose="020F0502020204030204" pitchFamily="34" charset="0"/>
              </a:rPr>
              <a:t> are devices that produce hard copies but differently than printers. They are not limited to normal paper sizes and are capable of producing highly accurate, very large drawings and posters. Pen plotters are the most common which use </a:t>
            </a:r>
            <a:r>
              <a:rPr lang="en-US" sz="1500" dirty="0" err="1" smtClean="0">
                <a:latin typeface="Calibri" panose="020F0502020204030204" pitchFamily="34" charset="0"/>
              </a:rPr>
              <a:t>coloured</a:t>
            </a:r>
            <a:r>
              <a:rPr lang="en-US" sz="1500" dirty="0" smtClean="0">
                <a:latin typeface="Calibri" panose="020F0502020204030204" pitchFamily="34" charset="0"/>
              </a:rPr>
              <a:t> pens to draw, and there are electrostatic (similar to laser) and inkjet plotters. With pen plotters the </a:t>
            </a:r>
            <a:r>
              <a:rPr lang="en-US" sz="1500" dirty="0" err="1" smtClean="0">
                <a:latin typeface="Calibri" panose="020F0502020204030204" pitchFamily="34" charset="0"/>
              </a:rPr>
              <a:t>coloured</a:t>
            </a:r>
            <a:r>
              <a:rPr lang="en-US" sz="1500" dirty="0" smtClean="0">
                <a:latin typeface="Calibri" panose="020F0502020204030204" pitchFamily="34" charset="0"/>
              </a:rPr>
              <a:t> pens are controlled by the computer and the paper can move backwards and forwards to allow accurate shapes to be drawn.</a:t>
            </a:r>
          </a:p>
          <a:p>
            <a:pPr marL="285750" indent="-285750">
              <a:buClr>
                <a:srgbClr val="00B050"/>
              </a:buClr>
              <a:buFont typeface="Wingdings 3" panose="05040102010807070707" pitchFamily="18" charset="2"/>
              <a:buChar char=""/>
            </a:pPr>
            <a:r>
              <a:rPr lang="en-US" sz="1500" b="1" dirty="0" smtClean="0">
                <a:latin typeface="Calibri" panose="020F0502020204030204" pitchFamily="34" charset="0"/>
              </a:rPr>
              <a:t>Uses – </a:t>
            </a:r>
            <a:r>
              <a:rPr lang="en-US" sz="1500" dirty="0" smtClean="0">
                <a:latin typeface="Calibri" panose="020F0502020204030204" pitchFamily="34" charset="0"/>
              </a:rPr>
              <a:t>They are used to produce large blueprints of buildings, factories etc. and often used with CAD packages.</a:t>
            </a:r>
          </a:p>
          <a:p>
            <a:pPr marL="285750" indent="-285750">
              <a:buClr>
                <a:srgbClr val="00B050"/>
              </a:buClr>
              <a:buFont typeface="Wingdings 3" panose="05040102010807070707" pitchFamily="18" charset="2"/>
              <a:buChar char=""/>
            </a:pPr>
            <a:r>
              <a:rPr lang="en-US" sz="1500" dirty="0" smtClean="0">
                <a:latin typeface="Calibri" panose="020F0502020204030204" pitchFamily="34" charset="0"/>
              </a:rPr>
              <a:t>They are used for billboards and large posters and can print on plastic coated paper.</a:t>
            </a:r>
          </a:p>
          <a:p>
            <a:pPr marL="285750" indent="-285750">
              <a:buClr>
                <a:srgbClr val="00B050"/>
              </a:buClr>
              <a:buFont typeface="Wingdings 3" panose="05040102010807070707" pitchFamily="18" charset="2"/>
              <a:buChar char=""/>
            </a:pPr>
            <a:r>
              <a:rPr lang="en-US" sz="1500" dirty="0" smtClean="0">
                <a:latin typeface="Calibri" panose="020F0502020204030204" pitchFamily="34" charset="0"/>
              </a:rPr>
              <a:t>If the pens are replaced with cutting tools then they can be used as stencils or to make large signs.</a:t>
            </a:r>
          </a:p>
          <a:p>
            <a:pPr marL="285750" indent="-285750">
              <a:buClr>
                <a:srgbClr val="00B050"/>
              </a:buClr>
              <a:buFont typeface="Wingdings 3" panose="05040102010807070707" pitchFamily="18" charset="2"/>
              <a:buChar char=""/>
            </a:pPr>
            <a:r>
              <a:rPr lang="en-US" sz="1500" b="1" dirty="0" smtClean="0">
                <a:latin typeface="Calibri" panose="020F0502020204030204" pitchFamily="34" charset="0"/>
              </a:rPr>
              <a:t>Advantages – </a:t>
            </a:r>
            <a:r>
              <a:rPr lang="en-US" sz="1500" dirty="0" smtClean="0">
                <a:latin typeface="Calibri" panose="020F0502020204030204" pitchFamily="34" charset="0"/>
              </a:rPr>
              <a:t>They produce large printouts and the quality is very high. </a:t>
            </a:r>
          </a:p>
          <a:p>
            <a:pPr marL="285750" indent="-285750">
              <a:buClr>
                <a:srgbClr val="00B050"/>
              </a:buClr>
              <a:buFont typeface="Wingdings 3" panose="05040102010807070707" pitchFamily="18" charset="2"/>
              <a:buChar char=""/>
            </a:pPr>
            <a:r>
              <a:rPr lang="en-US" sz="1500" b="1" dirty="0" smtClean="0">
                <a:latin typeface="Calibri" panose="020F0502020204030204" pitchFamily="34" charset="0"/>
              </a:rPr>
              <a:t>Disadvantages</a:t>
            </a:r>
            <a:r>
              <a:rPr lang="en-US" sz="1500" dirty="0" smtClean="0">
                <a:latin typeface="Calibri" panose="020F0502020204030204" pitchFamily="34" charset="0"/>
              </a:rPr>
              <a:t> – They are slow and expensive to but and maintain.</a:t>
            </a:r>
            <a:endParaRPr lang="en-GB" sz="1500" dirty="0" smtClean="0">
              <a:latin typeface="Calibri" panose="020F0502020204030204"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9752" y="5229200"/>
            <a:ext cx="1944216" cy="1339349"/>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7866" y="5229820"/>
            <a:ext cx="1367830" cy="1306278"/>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16016" y="5223683"/>
            <a:ext cx="1838116" cy="1312415"/>
          </a:xfrm>
          <a:prstGeom prst="rect">
            <a:avLst/>
          </a:prstGeom>
        </p:spPr>
      </p:pic>
    </p:spTree>
    <p:extLst>
      <p:ext uri="{BB962C8B-B14F-4D97-AF65-F5344CB8AC3E}">
        <p14:creationId xmlns:p14="http://schemas.microsoft.com/office/powerpoint/2010/main" val="1717605995"/>
      </p:ext>
    </p:extLst>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44624"/>
            <a:ext cx="7416824" cy="625434"/>
          </a:xfrm>
        </p:spPr>
        <p:txBody>
          <a:bodyPr>
            <a:noAutofit/>
          </a:bodyPr>
          <a:lstStyle/>
          <a:p>
            <a:r>
              <a:rPr lang="en-GB" sz="4000" dirty="0"/>
              <a:t>2.2 – Output Devices</a:t>
            </a:r>
            <a:endParaRPr lang="en-GB" sz="40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489081412"/>
              </p:ext>
            </p:extLst>
          </p:nvPr>
        </p:nvGraphicFramePr>
        <p:xfrm>
          <a:off x="6804248" y="1674315"/>
          <a:ext cx="1979910" cy="4813660"/>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979910"/>
              </a:tblGrid>
              <a:tr h="386533">
                <a:tc>
                  <a:txBody>
                    <a:bodyPr/>
                    <a:lstStyle/>
                    <a:p>
                      <a:pPr>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427127">
                <a:tc>
                  <a:txBody>
                    <a:bodyPr/>
                    <a:lstStyle/>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Have you tried to sue an external speaker on your phone or computer.</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With music computers these are essential when it comes to quality.</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There are some very large speakers.</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The larger they are, the more need for an amplifier.</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They can be customised to blend in with the furniture.</a:t>
                      </a:r>
                      <a:endParaRPr lang="en-GB" sz="1500" dirty="0" smtClean="0">
                        <a:solidFill>
                          <a:schemeClr val="tx1"/>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991194" y="1700808"/>
            <a:ext cx="1638116" cy="365447"/>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GB" sz="2000" b="1" dirty="0" smtClean="0"/>
              <a:t>2.2</a:t>
            </a:r>
            <a:r>
              <a:rPr lang="en-GB" sz="2000" dirty="0" smtClean="0"/>
              <a:t> – </a:t>
            </a:r>
            <a:r>
              <a:rPr lang="en-GB" sz="2000" b="1" dirty="0" smtClean="0"/>
              <a:t>Output Devices – Speakers</a:t>
            </a:r>
            <a:endParaRPr lang="en-ZA" sz="2000" b="1" dirty="0">
              <a:latin typeface="Calibri" pitchFamily="34" charset="0"/>
              <a:ea typeface="Calibri" pitchFamily="34" charset="0"/>
              <a:cs typeface="Calibri" pitchFamily="34" charset="0"/>
            </a:endParaRPr>
          </a:p>
        </p:txBody>
      </p:sp>
      <p:sp>
        <p:nvSpPr>
          <p:cNvPr id="8" name="Rectangle 7"/>
          <p:cNvSpPr/>
          <p:nvPr/>
        </p:nvSpPr>
        <p:spPr>
          <a:xfrm>
            <a:off x="323850" y="1668864"/>
            <a:ext cx="6408390" cy="3046988"/>
          </a:xfrm>
          <a:prstGeom prst="rect">
            <a:avLst/>
          </a:prstGeom>
        </p:spPr>
        <p:txBody>
          <a:bodyPr wrap="square">
            <a:spAutoFit/>
          </a:bodyPr>
          <a:lstStyle/>
          <a:p>
            <a:pPr marL="285750" indent="-285750">
              <a:buClr>
                <a:srgbClr val="00B050"/>
              </a:buClr>
              <a:buFont typeface="Wingdings 3" panose="05040102010807070707" pitchFamily="18" charset="2"/>
              <a:buChar char=""/>
            </a:pPr>
            <a:r>
              <a:rPr lang="en-US" sz="1600" b="1" dirty="0" smtClean="0">
                <a:latin typeface="Calibri" panose="020F0502020204030204" pitchFamily="34" charset="0"/>
              </a:rPr>
              <a:t>Speakers </a:t>
            </a:r>
            <a:r>
              <a:rPr lang="en-US" sz="1600" dirty="0" smtClean="0">
                <a:latin typeface="Calibri" panose="020F0502020204030204" pitchFamily="34" charset="0"/>
              </a:rPr>
              <a:t>can be connected directly to a computer or built into the monitor or casing like a laptop. Digital data from the computer is converted into analogue form using a Digital to Analog Converter (DAC) and then amplified through the speaker. </a:t>
            </a:r>
          </a:p>
          <a:p>
            <a:pPr marL="285750" indent="-285750">
              <a:buClr>
                <a:srgbClr val="00B050"/>
              </a:buClr>
              <a:buFont typeface="Wingdings 3" panose="05040102010807070707" pitchFamily="18" charset="2"/>
              <a:buChar char=""/>
            </a:pPr>
            <a:r>
              <a:rPr lang="en-US" sz="1600" b="1" dirty="0" smtClean="0">
                <a:latin typeface="Calibri" panose="020F0502020204030204" pitchFamily="34" charset="0"/>
              </a:rPr>
              <a:t>Uses – </a:t>
            </a:r>
            <a:r>
              <a:rPr lang="en-US" sz="1600" dirty="0" smtClean="0">
                <a:latin typeface="Calibri" panose="020F0502020204030204" pitchFamily="34" charset="0"/>
              </a:rPr>
              <a:t>They output sound from multimedia presentations, home entertainment </a:t>
            </a:r>
            <a:r>
              <a:rPr lang="en-US" sz="1600" dirty="0" err="1" smtClean="0">
                <a:latin typeface="Calibri" panose="020F0502020204030204" pitchFamily="34" charset="0"/>
              </a:rPr>
              <a:t>centres</a:t>
            </a:r>
            <a:r>
              <a:rPr lang="en-US" sz="1600" dirty="0" smtClean="0">
                <a:latin typeface="Calibri" panose="020F0502020204030204" pitchFamily="34" charset="0"/>
              </a:rPr>
              <a:t> and downloaded sound files.</a:t>
            </a:r>
          </a:p>
          <a:p>
            <a:pPr marL="285750" indent="-285750">
              <a:buClr>
                <a:srgbClr val="00B050"/>
              </a:buClr>
              <a:buFont typeface="Wingdings 3" panose="05040102010807070707" pitchFamily="18" charset="2"/>
              <a:buChar char=""/>
            </a:pPr>
            <a:r>
              <a:rPr lang="en-US" sz="1600" dirty="0" smtClean="0">
                <a:latin typeface="Calibri" panose="020F0502020204030204" pitchFamily="34" charset="0"/>
              </a:rPr>
              <a:t>They can help blind people (together with speech generated software) to through audio output of the text on the screen.</a:t>
            </a:r>
          </a:p>
          <a:p>
            <a:pPr marL="285750" indent="-285750">
              <a:buClr>
                <a:srgbClr val="00B050"/>
              </a:buClr>
              <a:buFont typeface="Wingdings 3" panose="05040102010807070707" pitchFamily="18" charset="2"/>
              <a:buChar char=""/>
            </a:pPr>
            <a:r>
              <a:rPr lang="en-US" sz="1600" b="1" dirty="0" smtClean="0">
                <a:latin typeface="Calibri" panose="020F0502020204030204" pitchFamily="34" charset="0"/>
              </a:rPr>
              <a:t>Advantages – </a:t>
            </a:r>
            <a:r>
              <a:rPr lang="en-US" sz="1600" dirty="0" smtClean="0">
                <a:latin typeface="Calibri" panose="020F0502020204030204" pitchFamily="34" charset="0"/>
              </a:rPr>
              <a:t>They are better quality externally than laptop speakers.</a:t>
            </a:r>
          </a:p>
          <a:p>
            <a:pPr marL="285750" indent="-285750">
              <a:buClr>
                <a:srgbClr val="00B050"/>
              </a:buClr>
              <a:buFont typeface="Wingdings 3" panose="05040102010807070707" pitchFamily="18" charset="2"/>
              <a:buChar char=""/>
            </a:pPr>
            <a:r>
              <a:rPr lang="en-US" sz="1600" dirty="0" smtClean="0">
                <a:latin typeface="Calibri" panose="020F0502020204030204" pitchFamily="34" charset="0"/>
              </a:rPr>
              <a:t>There have been advance in 5.1 and 7.1 technology. </a:t>
            </a:r>
          </a:p>
          <a:p>
            <a:pPr marL="285750" indent="-285750">
              <a:buClr>
                <a:srgbClr val="00B050"/>
              </a:buClr>
              <a:buFont typeface="Wingdings 3" panose="05040102010807070707" pitchFamily="18" charset="2"/>
              <a:buChar char=""/>
            </a:pPr>
            <a:r>
              <a:rPr lang="en-US" sz="1600" b="1" dirty="0" smtClean="0">
                <a:latin typeface="Calibri" panose="020F0502020204030204" pitchFamily="34" charset="0"/>
              </a:rPr>
              <a:t>Disadvantages</a:t>
            </a:r>
            <a:r>
              <a:rPr lang="en-US" sz="1600" dirty="0" smtClean="0">
                <a:latin typeface="Calibri" panose="020F0502020204030204" pitchFamily="34" charset="0"/>
              </a:rPr>
              <a:t> – They take up desk space and give off a magnetic field which can corrupt cards and disks..</a:t>
            </a:r>
            <a:endParaRPr lang="en-GB" sz="1600" dirty="0" smtClean="0">
              <a:latin typeface="Calibri" panose="020F0502020204030204" pitchFamily="34" charset="0"/>
            </a:endParaRPr>
          </a:p>
        </p:txBody>
      </p:sp>
      <p:pic>
        <p:nvPicPr>
          <p:cNvPr id="2" name="Picture 1"/>
          <p:cNvPicPr>
            <a:picLocks noChangeAspect="1"/>
          </p:cNvPicPr>
          <p:nvPr/>
        </p:nvPicPr>
        <p:blipFill rotWithShape="1">
          <a:blip r:embed="rId5">
            <a:extLst>
              <a:ext uri="{BEBA8EAE-BF5A-486C-A8C5-ECC9F3942E4B}">
                <a14:imgProps xmlns:a14="http://schemas.microsoft.com/office/drawing/2010/main">
                  <a14:imgLayer r:embed="rId6">
                    <a14:imgEffect>
                      <a14:backgroundRemoval t="0" b="97131" l="6000" r="95333"/>
                    </a14:imgEffect>
                  </a14:imgLayer>
                </a14:imgProps>
              </a:ext>
              <a:ext uri="{28A0092B-C50C-407E-A947-70E740481C1C}">
                <a14:useLocalDpi xmlns:a14="http://schemas.microsoft.com/office/drawing/2010/main" val="0"/>
              </a:ext>
            </a:extLst>
          </a:blip>
          <a:srcRect l="7160" r="4641" b="3525"/>
          <a:stretch/>
        </p:blipFill>
        <p:spPr>
          <a:xfrm>
            <a:off x="1889451" y="4803808"/>
            <a:ext cx="1962469" cy="1745913"/>
          </a:xfrm>
          <a:prstGeom prst="rect">
            <a:avLst/>
          </a:prstGeom>
          <a:effectLst>
            <a:outerShdw blurRad="152400" dist="38100" dir="2700000" sx="105000" sy="105000" algn="tl" rotWithShape="0">
              <a:prstClr val="black">
                <a:alpha val="40000"/>
              </a:prstClr>
            </a:outerShdw>
          </a:effectLst>
        </p:spPr>
      </p:pic>
      <p:pic>
        <p:nvPicPr>
          <p:cNvPr id="3" name="Picture 2"/>
          <p:cNvPicPr>
            <a:picLocks noChangeAspect="1"/>
          </p:cNvPicPr>
          <p:nvPr/>
        </p:nvPicPr>
        <p:blipFill rotWithShape="1">
          <a:blip r:embed="rId7">
            <a:extLst>
              <a:ext uri="{BEBA8EAE-BF5A-486C-A8C5-ECC9F3942E4B}">
                <a14:imgProps xmlns:a14="http://schemas.microsoft.com/office/drawing/2010/main">
                  <a14:imgLayer r:embed="rId8">
                    <a14:imgEffect>
                      <a14:backgroundRemoval t="0" b="100000" l="5237" r="92519"/>
                    </a14:imgEffect>
                  </a14:imgLayer>
                </a14:imgProps>
              </a:ext>
              <a:ext uri="{28A0092B-C50C-407E-A947-70E740481C1C}">
                <a14:useLocalDpi xmlns:a14="http://schemas.microsoft.com/office/drawing/2010/main" val="0"/>
              </a:ext>
            </a:extLst>
          </a:blip>
          <a:srcRect l="5657" t="-861" r="5736" b="861"/>
          <a:stretch/>
        </p:blipFill>
        <p:spPr>
          <a:xfrm>
            <a:off x="5069773" y="4699895"/>
            <a:ext cx="1643178" cy="1849826"/>
          </a:xfrm>
          <a:prstGeom prst="rect">
            <a:avLst/>
          </a:prstGeom>
          <a:effectLst>
            <a:outerShdw blurRad="152400" dist="38100" dir="2700000" sx="105000" sy="105000" algn="tl" rotWithShape="0">
              <a:prstClr val="black">
                <a:alpha val="40000"/>
              </a:prstClr>
            </a:outerShdw>
          </a:effectLst>
        </p:spPr>
      </p:pic>
      <p:pic>
        <p:nvPicPr>
          <p:cNvPr id="4" name="Picture 3"/>
          <p:cNvPicPr>
            <a:picLocks noChangeAspect="1"/>
          </p:cNvPicPr>
          <p:nvPr/>
        </p:nvPicPr>
        <p:blipFill rotWithShape="1">
          <a:blip r:embed="rId9">
            <a:extLst>
              <a:ext uri="{BEBA8EAE-BF5A-486C-A8C5-ECC9F3942E4B}">
                <a14:imgProps xmlns:a14="http://schemas.microsoft.com/office/drawing/2010/main">
                  <a14:imgLayer r:embed="rId10">
                    <a14:imgEffect>
                      <a14:backgroundRemoval t="2326" b="98547" l="23718" r="71154"/>
                    </a14:imgEffect>
                  </a14:imgLayer>
                </a14:imgProps>
              </a:ext>
              <a:ext uri="{28A0092B-C50C-407E-A947-70E740481C1C}">
                <a14:useLocalDpi xmlns:a14="http://schemas.microsoft.com/office/drawing/2010/main" val="0"/>
              </a:ext>
            </a:extLst>
          </a:blip>
          <a:srcRect l="23347" r="49951"/>
          <a:stretch/>
        </p:blipFill>
        <p:spPr>
          <a:xfrm>
            <a:off x="4176253" y="4716602"/>
            <a:ext cx="683779" cy="1882311"/>
          </a:xfrm>
          <a:prstGeom prst="rect">
            <a:avLst/>
          </a:prstGeom>
          <a:effectLst>
            <a:outerShdw blurRad="152400" dist="38100" dir="2700000" sx="105000" sy="105000" algn="tl" rotWithShape="0">
              <a:prstClr val="black">
                <a:alpha val="40000"/>
              </a:prstClr>
            </a:outerShdw>
          </a:effectLst>
        </p:spPr>
      </p:pic>
      <p:pic>
        <p:nvPicPr>
          <p:cNvPr id="5" name="Picture 4"/>
          <p:cNvPicPr>
            <a:picLocks noChangeAspect="1"/>
          </p:cNvPicPr>
          <p:nvPr/>
        </p:nvPicPr>
        <p:blipFill rotWithShape="1">
          <a:blip r:embed="rId11">
            <a:extLst>
              <a:ext uri="{BEBA8EAE-BF5A-486C-A8C5-ECC9F3942E4B}">
                <a14:imgProps xmlns:a14="http://schemas.microsoft.com/office/drawing/2010/main">
                  <a14:imgLayer r:embed="rId12">
                    <a14:imgEffect>
                      <a14:backgroundRemoval t="19175" b="79854" l="32727" r="66727"/>
                    </a14:imgEffect>
                  </a14:imgLayer>
                </a14:imgProps>
              </a:ext>
              <a:ext uri="{28A0092B-C50C-407E-A947-70E740481C1C}">
                <a14:useLocalDpi xmlns:a14="http://schemas.microsoft.com/office/drawing/2010/main" val="0"/>
              </a:ext>
            </a:extLst>
          </a:blip>
          <a:srcRect l="33671" t="20962" r="33397" b="19785"/>
          <a:stretch/>
        </p:blipFill>
        <p:spPr>
          <a:xfrm>
            <a:off x="345258" y="4715852"/>
            <a:ext cx="1360612" cy="1833869"/>
          </a:xfrm>
          <a:prstGeom prst="rect">
            <a:avLst/>
          </a:prstGeom>
          <a:effectLst>
            <a:outerShdw blurRad="152400" dist="38100" dir="2700000" sx="105000" sy="105000" algn="tl" rotWithShape="0">
              <a:prstClr val="black">
                <a:alpha val="40000"/>
              </a:prstClr>
            </a:outerShdw>
          </a:effectLst>
        </p:spPr>
      </p:pic>
    </p:spTree>
    <p:extLst>
      <p:ext uri="{BB962C8B-B14F-4D97-AF65-F5344CB8AC3E}">
        <p14:creationId xmlns:p14="http://schemas.microsoft.com/office/powerpoint/2010/main" val="3603261321"/>
      </p:ext>
    </p:extLst>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44624"/>
            <a:ext cx="7416824" cy="625434"/>
          </a:xfrm>
        </p:spPr>
        <p:txBody>
          <a:bodyPr>
            <a:noAutofit/>
          </a:bodyPr>
          <a:lstStyle/>
          <a:p>
            <a:r>
              <a:rPr lang="en-GB" sz="4000" dirty="0"/>
              <a:t>2.2 – Output Devices</a:t>
            </a:r>
            <a:endParaRPr lang="en-GB" sz="40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3783749336"/>
              </p:ext>
            </p:extLst>
          </p:nvPr>
        </p:nvGraphicFramePr>
        <p:xfrm>
          <a:off x="6804248" y="1674315"/>
          <a:ext cx="1979910" cy="4882333"/>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979910"/>
              </a:tblGrid>
              <a:tr h="386533">
                <a:tc>
                  <a:txBody>
                    <a:bodyPr/>
                    <a:lstStyle/>
                    <a:p>
                      <a:pPr>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427127">
                <a:tc>
                  <a:txBody>
                    <a:bodyPr/>
                    <a:lstStyle/>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Would you like one for the bedroom to watch TV on.</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Very similar technology to film projectors.</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There will be a device for your phone that can do the same.</a:t>
                      </a:r>
                    </a:p>
                    <a:p>
                      <a:pPr marL="177800" indent="-177800" algn="l">
                        <a:spcAft>
                          <a:spcPts val="600"/>
                        </a:spcAft>
                        <a:buFontTx/>
                        <a:buBlip>
                          <a:blip r:embed="rId3"/>
                        </a:buBlip>
                      </a:pPr>
                      <a:r>
                        <a:rPr lang="en-US" sz="1500" baseline="0" dirty="0" smtClean="0">
                          <a:solidFill>
                            <a:schemeClr val="tx1"/>
                          </a:solidFill>
                          <a:effectLst/>
                          <a:latin typeface="Arial" pitchFamily="34" charset="0"/>
                          <a:ea typeface="Times New Roman"/>
                          <a:cs typeface="Arial" pitchFamily="34" charset="0"/>
                        </a:rPr>
                        <a:t>Research Keystone.</a:t>
                      </a:r>
                      <a:endParaRPr lang="en-GB" sz="1500" baseline="0" dirty="0" smtClean="0">
                        <a:solidFill>
                          <a:schemeClr val="tx1"/>
                        </a:solidFill>
                        <a:effectLst/>
                        <a:latin typeface="Arial" pitchFamily="34" charset="0"/>
                        <a:ea typeface="Times New Roman"/>
                        <a:cs typeface="Arial" pitchFamily="34" charset="0"/>
                      </a:endParaRP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Requires a darker room than normal to view the images.</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Watch almost any movie and spot them being used..</a:t>
                      </a:r>
                      <a:endParaRPr lang="en-GB" sz="1500" dirty="0" smtClean="0">
                        <a:solidFill>
                          <a:schemeClr val="tx1"/>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991194" y="1700808"/>
            <a:ext cx="1638116" cy="365447"/>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GB" sz="2000" b="1" dirty="0" smtClean="0"/>
              <a:t>2.2</a:t>
            </a:r>
            <a:r>
              <a:rPr lang="en-GB" sz="2000" dirty="0" smtClean="0"/>
              <a:t> – </a:t>
            </a:r>
            <a:r>
              <a:rPr lang="en-GB" sz="2000" b="1" dirty="0" smtClean="0"/>
              <a:t>Output Devices – Multimedia Projectors</a:t>
            </a:r>
            <a:endParaRPr lang="en-ZA" sz="2000" b="1" dirty="0">
              <a:latin typeface="Calibri" pitchFamily="34" charset="0"/>
              <a:ea typeface="Calibri" pitchFamily="34" charset="0"/>
              <a:cs typeface="Calibri" pitchFamily="34" charset="0"/>
            </a:endParaRPr>
          </a:p>
        </p:txBody>
      </p:sp>
      <p:sp>
        <p:nvSpPr>
          <p:cNvPr id="8" name="Rectangle 7"/>
          <p:cNvSpPr/>
          <p:nvPr/>
        </p:nvSpPr>
        <p:spPr>
          <a:xfrm>
            <a:off x="323850" y="1668864"/>
            <a:ext cx="6408390" cy="3754874"/>
          </a:xfrm>
          <a:prstGeom prst="rect">
            <a:avLst/>
          </a:prstGeom>
        </p:spPr>
        <p:txBody>
          <a:bodyPr wrap="square">
            <a:spAutoFit/>
          </a:bodyPr>
          <a:lstStyle/>
          <a:p>
            <a:pPr marL="285750" indent="-285750">
              <a:buClr>
                <a:srgbClr val="00B050"/>
              </a:buClr>
              <a:buFont typeface="Wingdings 3" panose="05040102010807070707" pitchFamily="18" charset="2"/>
              <a:buChar char=""/>
            </a:pPr>
            <a:r>
              <a:rPr lang="en-US" sz="1700" b="1" dirty="0" smtClean="0">
                <a:latin typeface="Calibri" panose="020F0502020204030204" pitchFamily="34" charset="0"/>
              </a:rPr>
              <a:t>Multimedia projectors </a:t>
            </a:r>
            <a:r>
              <a:rPr lang="en-US" sz="1700" dirty="0" smtClean="0">
                <a:latin typeface="Calibri" panose="020F0502020204030204" pitchFamily="34" charset="0"/>
              </a:rPr>
              <a:t>receive analog or digital signals, usually from a  computer TV or DVD player. The image from the source is magnified and projected onto a large screen. They usually have a remote control, but a virtual mouse is becoming popular with new ones. </a:t>
            </a:r>
          </a:p>
          <a:p>
            <a:pPr marL="285750" indent="-285750">
              <a:buClr>
                <a:srgbClr val="00B050"/>
              </a:buClr>
              <a:buFont typeface="Wingdings 3" panose="05040102010807070707" pitchFamily="18" charset="2"/>
              <a:buChar char=""/>
            </a:pPr>
            <a:r>
              <a:rPr lang="en-US" sz="1700" b="1" dirty="0" smtClean="0">
                <a:latin typeface="Calibri" panose="020F0502020204030204" pitchFamily="34" charset="0"/>
              </a:rPr>
              <a:t>Uses – </a:t>
            </a:r>
            <a:r>
              <a:rPr lang="en-US" sz="1700" dirty="0" smtClean="0">
                <a:latin typeface="Calibri" panose="020F0502020204030204" pitchFamily="34" charset="0"/>
              </a:rPr>
              <a:t>They are used for training presentations to show to a large audience.</a:t>
            </a:r>
          </a:p>
          <a:p>
            <a:pPr marL="285750" indent="-285750">
              <a:buClr>
                <a:srgbClr val="00B050"/>
              </a:buClr>
              <a:buFont typeface="Wingdings 3" panose="05040102010807070707" pitchFamily="18" charset="2"/>
              <a:buChar char=""/>
            </a:pPr>
            <a:r>
              <a:rPr lang="en-US" sz="1700" dirty="0" smtClean="0">
                <a:latin typeface="Calibri" panose="020F0502020204030204" pitchFamily="34" charset="0"/>
              </a:rPr>
              <a:t>They are also used for advertising presentations at exhibitions, shopping malls etc.</a:t>
            </a:r>
          </a:p>
          <a:p>
            <a:pPr marL="285750" indent="-285750">
              <a:buClr>
                <a:srgbClr val="00B050"/>
              </a:buClr>
              <a:buFont typeface="Wingdings 3" panose="05040102010807070707" pitchFamily="18" charset="2"/>
              <a:buChar char=""/>
            </a:pPr>
            <a:r>
              <a:rPr lang="en-US" sz="1700" dirty="0" smtClean="0">
                <a:latin typeface="Calibri" panose="020F0502020204030204" pitchFamily="34" charset="0"/>
              </a:rPr>
              <a:t>Home cinema systems using projected DVD’s</a:t>
            </a:r>
          </a:p>
          <a:p>
            <a:pPr marL="285750" indent="-285750">
              <a:buClr>
                <a:srgbClr val="00B050"/>
              </a:buClr>
              <a:buFont typeface="Wingdings 3" panose="05040102010807070707" pitchFamily="18" charset="2"/>
              <a:buChar char=""/>
            </a:pPr>
            <a:r>
              <a:rPr lang="en-US" sz="1700" b="1" dirty="0" smtClean="0">
                <a:latin typeface="Calibri" panose="020F0502020204030204" pitchFamily="34" charset="0"/>
              </a:rPr>
              <a:t>Advantages – </a:t>
            </a:r>
            <a:r>
              <a:rPr lang="en-US" sz="1700" dirty="0" smtClean="0">
                <a:latin typeface="Calibri" panose="020F0502020204030204" pitchFamily="34" charset="0"/>
              </a:rPr>
              <a:t>They enable larger audiences than a screen or TV</a:t>
            </a:r>
          </a:p>
          <a:p>
            <a:pPr marL="285750" indent="-285750">
              <a:buClr>
                <a:srgbClr val="00B050"/>
              </a:buClr>
              <a:buFont typeface="Wingdings 3" panose="05040102010807070707" pitchFamily="18" charset="2"/>
              <a:buChar char=""/>
            </a:pPr>
            <a:r>
              <a:rPr lang="en-US" sz="1700" dirty="0" smtClean="0">
                <a:latin typeface="Calibri" panose="020F0502020204030204" pitchFamily="34" charset="0"/>
              </a:rPr>
              <a:t>Used in classes to watch videos or PPT’s rather than a network.</a:t>
            </a:r>
          </a:p>
          <a:p>
            <a:pPr marL="285750" indent="-285750">
              <a:buClr>
                <a:srgbClr val="00B050"/>
              </a:buClr>
              <a:buFont typeface="Wingdings 3" panose="05040102010807070707" pitchFamily="18" charset="2"/>
              <a:buChar char=""/>
            </a:pPr>
            <a:r>
              <a:rPr lang="en-US" sz="1700" b="1" dirty="0" smtClean="0">
                <a:latin typeface="Calibri" panose="020F0502020204030204" pitchFamily="34" charset="0"/>
              </a:rPr>
              <a:t>Disadvantages</a:t>
            </a:r>
            <a:r>
              <a:rPr lang="en-US" sz="1700" dirty="0" smtClean="0">
                <a:latin typeface="Calibri" panose="020F0502020204030204" pitchFamily="34" charset="0"/>
              </a:rPr>
              <a:t> – Images are sometimes fuzzy.</a:t>
            </a:r>
          </a:p>
          <a:p>
            <a:pPr marL="285750" indent="-285750">
              <a:buClr>
                <a:srgbClr val="00B050"/>
              </a:buClr>
              <a:buFont typeface="Wingdings 3" panose="05040102010807070707" pitchFamily="18" charset="2"/>
              <a:buChar char=""/>
            </a:pPr>
            <a:r>
              <a:rPr lang="en-US" sz="1700" dirty="0" smtClean="0">
                <a:latin typeface="Calibri" panose="020F0502020204030204" pitchFamily="34" charset="0"/>
              </a:rPr>
              <a:t>They are expensive to buy and difficult to set up in terms of space.</a:t>
            </a:r>
          </a:p>
        </p:txBody>
      </p:sp>
      <p:pic>
        <p:nvPicPr>
          <p:cNvPr id="2" name="Picture 1"/>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348" b="94629" l="2813" r="96406"/>
                    </a14:imgEffect>
                  </a14:imgLayer>
                </a14:imgProps>
              </a:ext>
              <a:ext uri="{28A0092B-C50C-407E-A947-70E740481C1C}">
                <a14:useLocalDpi xmlns:a14="http://schemas.microsoft.com/office/drawing/2010/main" val="0"/>
              </a:ext>
            </a:extLst>
          </a:blip>
          <a:srcRect l="2903" t="4305" r="3189" b="5789"/>
          <a:stretch/>
        </p:blipFill>
        <p:spPr>
          <a:xfrm>
            <a:off x="4932040" y="5423738"/>
            <a:ext cx="1800199" cy="1122696"/>
          </a:xfrm>
          <a:prstGeom prst="rect">
            <a:avLst/>
          </a:prstGeom>
          <a:effectLst>
            <a:outerShdw blurRad="152400" dist="38100" dir="2700000" sx="105000" sy="105000" algn="tl" rotWithShape="0">
              <a:prstClr val="black">
                <a:alpha val="40000"/>
              </a:prstClr>
            </a:outerShdw>
          </a:effectLst>
        </p:spPr>
      </p:pic>
      <p:pic>
        <p:nvPicPr>
          <p:cNvPr id="3" name="Picture 2"/>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0" b="100000" l="6563" r="92031"/>
                    </a14:imgEffect>
                  </a14:imgLayer>
                </a14:imgProps>
              </a:ext>
              <a:ext uri="{28A0092B-C50C-407E-A947-70E740481C1C}">
                <a14:useLocalDpi xmlns:a14="http://schemas.microsoft.com/office/drawing/2010/main" val="0"/>
              </a:ext>
            </a:extLst>
          </a:blip>
          <a:srcRect l="6294" r="7476"/>
          <a:stretch/>
        </p:blipFill>
        <p:spPr>
          <a:xfrm>
            <a:off x="1979712" y="5423738"/>
            <a:ext cx="1721146" cy="1122747"/>
          </a:xfrm>
          <a:prstGeom prst="rect">
            <a:avLst/>
          </a:prstGeom>
          <a:effectLst>
            <a:outerShdw blurRad="152400" dist="38100" dir="2700000" sx="105000" sy="105000" algn="tl" rotWithShape="0">
              <a:prstClr val="black">
                <a:alpha val="40000"/>
              </a:prstClr>
            </a:outerShdw>
          </a:effectLst>
        </p:spPr>
      </p:pic>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3528" y="5480941"/>
            <a:ext cx="1543028" cy="1080120"/>
          </a:xfrm>
          <a:prstGeom prst="rect">
            <a:avLst/>
          </a:prstGeom>
          <a:effectLst>
            <a:outerShdw blurRad="152400" dist="38100" dir="2700000" sx="105000" sy="105000" algn="tl" rotWithShape="0">
              <a:prstClr val="black">
                <a:alpha val="40000"/>
              </a:prstClr>
            </a:outerShdw>
          </a:effectLst>
        </p:spPr>
      </p:pic>
      <p:pic>
        <p:nvPicPr>
          <p:cNvPr id="1026" name="Picture 2" descr="http://www.dailydooh.com/wp-content/uploads/2010/03/t0203mmm-3M-MPro150-Pocket-Projector-features-integrated-memory-and-storage.jpg">
            <a:hlinkClick r:id="rId10"/>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31315" b="11489"/>
          <a:stretch/>
        </p:blipFill>
        <p:spPr bwMode="auto">
          <a:xfrm>
            <a:off x="3715066" y="5535811"/>
            <a:ext cx="1193403" cy="1025250"/>
          </a:xfrm>
          <a:prstGeom prst="rect">
            <a:avLst/>
          </a:prstGeom>
          <a:noFill/>
          <a:effectLst>
            <a:outerShdw blurRad="152400" dist="38100" dir="2700000" sx="105000" sy="105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818777"/>
      </p:ext>
    </p:extLst>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44624"/>
            <a:ext cx="7416824" cy="625434"/>
          </a:xfrm>
        </p:spPr>
        <p:txBody>
          <a:bodyPr>
            <a:noAutofit/>
          </a:bodyPr>
          <a:lstStyle/>
          <a:p>
            <a:r>
              <a:rPr lang="en-GB" sz="4000" dirty="0"/>
              <a:t>2.3 – Control Devices</a:t>
            </a:r>
            <a:endParaRPr lang="en-GB" sz="40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525787292"/>
              </p:ext>
            </p:extLst>
          </p:nvPr>
        </p:nvGraphicFramePr>
        <p:xfrm>
          <a:off x="6804248" y="1674315"/>
          <a:ext cx="1979910" cy="4882333"/>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979910"/>
              </a:tblGrid>
              <a:tr h="386533">
                <a:tc>
                  <a:txBody>
                    <a:bodyPr/>
                    <a:lstStyle/>
                    <a:p>
                      <a:pPr>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427127">
                <a:tc>
                  <a:txBody>
                    <a:bodyPr/>
                    <a:lstStyle/>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If anything electronic turns on anything physical it will use an actuator and motor.</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They have been around since the beginnings of the circuit board.</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They can be very, very small.</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Artificial heart valves have these inside.</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It is rare for them to break down.</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But when they do it is a pain to fix.</a:t>
                      </a:r>
                      <a:endParaRPr lang="en-GB" sz="1500" dirty="0" smtClean="0">
                        <a:solidFill>
                          <a:schemeClr val="tx1"/>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991194" y="1700808"/>
            <a:ext cx="1638116" cy="365447"/>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GB" sz="2000" b="1" dirty="0" smtClean="0"/>
              <a:t>2.3 </a:t>
            </a:r>
            <a:r>
              <a:rPr lang="en-GB" sz="2000" dirty="0" smtClean="0"/>
              <a:t>– </a:t>
            </a:r>
            <a:r>
              <a:rPr lang="en-GB" sz="2000" b="1" dirty="0" smtClean="0"/>
              <a:t>Control Devices – Actuators and Motors</a:t>
            </a:r>
            <a:endParaRPr lang="en-ZA" sz="2000" b="1" dirty="0">
              <a:latin typeface="Calibri" pitchFamily="34" charset="0"/>
              <a:ea typeface="Calibri" pitchFamily="34" charset="0"/>
              <a:cs typeface="Calibri" pitchFamily="34" charset="0"/>
            </a:endParaRPr>
          </a:p>
        </p:txBody>
      </p:sp>
      <p:sp>
        <p:nvSpPr>
          <p:cNvPr id="8" name="Rectangle 7"/>
          <p:cNvSpPr/>
          <p:nvPr/>
        </p:nvSpPr>
        <p:spPr>
          <a:xfrm>
            <a:off x="323850" y="1668864"/>
            <a:ext cx="6408390" cy="3785652"/>
          </a:xfrm>
          <a:prstGeom prst="rect">
            <a:avLst/>
          </a:prstGeom>
        </p:spPr>
        <p:txBody>
          <a:bodyPr wrap="square">
            <a:spAutoFit/>
          </a:bodyPr>
          <a:lstStyle/>
          <a:p>
            <a:pPr marL="285750" indent="-285750">
              <a:buClr>
                <a:srgbClr val="00B050"/>
              </a:buClr>
              <a:buFont typeface="Wingdings 3" panose="05040102010807070707" pitchFamily="18" charset="2"/>
              <a:buChar char=""/>
            </a:pPr>
            <a:r>
              <a:rPr lang="en-US" sz="1600" b="1" dirty="0" smtClean="0">
                <a:latin typeface="Calibri" panose="020F0502020204030204" pitchFamily="34" charset="0"/>
              </a:rPr>
              <a:t>Control Devices</a:t>
            </a:r>
            <a:r>
              <a:rPr lang="en-US" sz="1600" dirty="0" smtClean="0">
                <a:latin typeface="Calibri" panose="020F0502020204030204" pitchFamily="34" charset="0"/>
              </a:rPr>
              <a:t> are another type of output device used to control processes in conjunction with sensor input devices, covered in more depth in PowerPoint 7.</a:t>
            </a:r>
          </a:p>
          <a:p>
            <a:pPr marL="285750" indent="-285750">
              <a:buClr>
                <a:srgbClr val="00B050"/>
              </a:buClr>
              <a:buFont typeface="Wingdings 3" panose="05040102010807070707" pitchFamily="18" charset="2"/>
              <a:buChar char=""/>
            </a:pPr>
            <a:r>
              <a:rPr lang="en-US" sz="1600" b="1" dirty="0" smtClean="0">
                <a:latin typeface="Calibri" panose="020F0502020204030204" pitchFamily="34" charset="0"/>
              </a:rPr>
              <a:t>Actuators </a:t>
            </a:r>
            <a:r>
              <a:rPr lang="en-US" sz="1600" dirty="0" smtClean="0">
                <a:latin typeface="Calibri" panose="020F0502020204030204" pitchFamily="34" charset="0"/>
              </a:rPr>
              <a:t>are </a:t>
            </a:r>
            <a:r>
              <a:rPr lang="en-US" sz="1600" b="1" dirty="0" smtClean="0">
                <a:latin typeface="Calibri" panose="020F0502020204030204" pitchFamily="34" charset="0"/>
              </a:rPr>
              <a:t>transducers</a:t>
            </a:r>
            <a:r>
              <a:rPr lang="en-US" sz="1600" dirty="0" smtClean="0">
                <a:latin typeface="Calibri" panose="020F0502020204030204" pitchFamily="34" charset="0"/>
              </a:rPr>
              <a:t> are used to make signals form a computer and convert them into some form of motion, e.g. operating motors, pumps, switches and valves. As part of the process, digital signals are sent from the computer to an Actuator to operate a device. Usually, conversion of the digital signal to analogue is required first (DAC)</a:t>
            </a:r>
          </a:p>
          <a:p>
            <a:pPr marL="285750" indent="-285750">
              <a:buClr>
                <a:srgbClr val="00B050"/>
              </a:buClr>
              <a:buFont typeface="Wingdings 3" panose="05040102010807070707" pitchFamily="18" charset="2"/>
              <a:buChar char=""/>
            </a:pPr>
            <a:r>
              <a:rPr lang="en-US" sz="1600" b="1" dirty="0" smtClean="0">
                <a:latin typeface="Calibri" panose="020F0502020204030204" pitchFamily="34" charset="0"/>
              </a:rPr>
              <a:t>Motors</a:t>
            </a:r>
            <a:r>
              <a:rPr lang="en-US" sz="1600" dirty="0" smtClean="0">
                <a:latin typeface="Calibri" panose="020F0502020204030204" pitchFamily="34" charset="0"/>
              </a:rPr>
              <a:t> – The motor is turned on or off by the actuator.</a:t>
            </a:r>
          </a:p>
          <a:p>
            <a:pPr marL="285750" indent="-285750">
              <a:buClr>
                <a:srgbClr val="00B050"/>
              </a:buClr>
              <a:buFont typeface="Wingdings 3" panose="05040102010807070707" pitchFamily="18" charset="2"/>
              <a:buChar char=""/>
            </a:pPr>
            <a:r>
              <a:rPr lang="en-US" sz="1600" b="1" dirty="0" smtClean="0">
                <a:latin typeface="Calibri" panose="020F0502020204030204" pitchFamily="34" charset="0"/>
              </a:rPr>
              <a:t>Uses – </a:t>
            </a:r>
            <a:r>
              <a:rPr lang="en-US" sz="1600" dirty="0" smtClean="0">
                <a:latin typeface="Calibri" panose="020F0502020204030204" pitchFamily="34" charset="0"/>
              </a:rPr>
              <a:t>Used in many domestic appliances such as washing machines (to make the drum rotate), cookers (to switch on fans),  water pumps in central heating systems and automatic greenhouses to open windows and switch on fans.</a:t>
            </a:r>
          </a:p>
          <a:p>
            <a:pPr marL="285750" indent="-285750">
              <a:buClr>
                <a:srgbClr val="00B050"/>
              </a:buClr>
              <a:buFont typeface="Wingdings 3" panose="05040102010807070707" pitchFamily="18" charset="2"/>
              <a:buChar char=""/>
            </a:pPr>
            <a:r>
              <a:rPr lang="en-US" sz="1600" dirty="0" smtClean="0">
                <a:latin typeface="Calibri" panose="020F0502020204030204" pitchFamily="34" charset="0"/>
              </a:rPr>
              <a:t>In industry, they are used to control robot arms.</a:t>
            </a:r>
          </a:p>
          <a:p>
            <a:pPr marL="285750" indent="-285750">
              <a:buClr>
                <a:srgbClr val="00B050"/>
              </a:buClr>
              <a:buFont typeface="Wingdings 3" panose="05040102010807070707" pitchFamily="18" charset="2"/>
              <a:buChar char=""/>
            </a:pPr>
            <a:r>
              <a:rPr lang="en-US" sz="1600" dirty="0" smtClean="0">
                <a:latin typeface="Calibri" panose="020F0502020204030204" pitchFamily="34" charset="0"/>
              </a:rPr>
              <a:t>In computers, they operate fans, disk and DVD drives.</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9194" y="4694411"/>
            <a:ext cx="2113046" cy="1902942"/>
          </a:xfrm>
          <a:prstGeom prst="rect">
            <a:avLst/>
          </a:prstGeom>
          <a:effectLst>
            <a:outerShdw blurRad="152400" dist="38100" dir="2700000" sx="105000" sy="105000" algn="tl" rotWithShape="0">
              <a:prstClr val="black">
                <a:alpha val="40000"/>
              </a:prstClr>
            </a:outerShdw>
          </a:effectLst>
        </p:spPr>
      </p:pic>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b="5044"/>
          <a:stretch/>
        </p:blipFill>
        <p:spPr>
          <a:xfrm>
            <a:off x="2353235" y="5445224"/>
            <a:ext cx="1954907" cy="1097861"/>
          </a:xfrm>
          <a:prstGeom prst="rect">
            <a:avLst/>
          </a:prstGeom>
          <a:effectLst>
            <a:outerShdw blurRad="152400" dist="38100" dir="2700000" sx="105000" sy="105000" algn="tl" rotWithShape="0">
              <a:prstClr val="black">
                <a:alpha val="40000"/>
              </a:prstClr>
            </a:outerShdw>
          </a:effectLst>
        </p:spPr>
      </p:pic>
      <p:pic>
        <p:nvPicPr>
          <p:cNvPr id="4" name="Picture 3"/>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2182" b="95030" l="4682" r="95091"/>
                    </a14:imgEffect>
                  </a14:imgLayer>
                </a14:imgProps>
              </a:ext>
              <a:ext uri="{28A0092B-C50C-407E-A947-70E740481C1C}">
                <a14:useLocalDpi xmlns:a14="http://schemas.microsoft.com/office/drawing/2010/main" val="0"/>
              </a:ext>
            </a:extLst>
          </a:blip>
          <a:srcRect l="5113" t="12200" r="5113" b="4851"/>
          <a:stretch/>
        </p:blipFill>
        <p:spPr>
          <a:xfrm>
            <a:off x="491718" y="5566589"/>
            <a:ext cx="1440160" cy="998006"/>
          </a:xfrm>
          <a:prstGeom prst="rect">
            <a:avLst/>
          </a:prstGeom>
          <a:effectLst>
            <a:outerShdw blurRad="152400" dist="38100" dir="2700000" sx="105000" sy="105000" algn="tl" rotWithShape="0">
              <a:prstClr val="black">
                <a:alpha val="40000"/>
              </a:prstClr>
            </a:outerShdw>
          </a:effectLst>
        </p:spPr>
      </p:pic>
    </p:spTree>
    <p:extLst>
      <p:ext uri="{BB962C8B-B14F-4D97-AF65-F5344CB8AC3E}">
        <p14:creationId xmlns:p14="http://schemas.microsoft.com/office/powerpoint/2010/main" val="785496328"/>
      </p:ext>
    </p:extLst>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44624"/>
            <a:ext cx="7416824" cy="625434"/>
          </a:xfrm>
        </p:spPr>
        <p:txBody>
          <a:bodyPr>
            <a:noAutofit/>
          </a:bodyPr>
          <a:lstStyle/>
          <a:p>
            <a:r>
              <a:rPr lang="en-GB" sz="4000" dirty="0"/>
              <a:t>2.3 – Control Devices</a:t>
            </a:r>
            <a:endParaRPr lang="en-GB" sz="40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2640424804"/>
              </p:ext>
            </p:extLst>
          </p:nvPr>
        </p:nvGraphicFramePr>
        <p:xfrm>
          <a:off x="6804248" y="1674315"/>
          <a:ext cx="1979910" cy="4882333"/>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979910"/>
              </a:tblGrid>
              <a:tr h="386533">
                <a:tc>
                  <a:txBody>
                    <a:bodyPr/>
                    <a:lstStyle/>
                    <a:p>
                      <a:pPr>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427127">
                <a:tc>
                  <a:txBody>
                    <a:bodyPr/>
                    <a:lstStyle/>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If anything electronic turns on anything physical it will use an actuator and motor.</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They have been around since the beginnings of the circuit board.</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They can be very, very small.</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Artificial heart valves have these inside.</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It is rare for them to break down.</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But when they do it is a pain to fix.</a:t>
                      </a:r>
                      <a:endParaRPr lang="en-GB" sz="1500" dirty="0" smtClean="0">
                        <a:solidFill>
                          <a:schemeClr val="tx1"/>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991194" y="1700808"/>
            <a:ext cx="1638116" cy="365447"/>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GB" sz="2000" b="1" dirty="0" smtClean="0"/>
              <a:t>2.3 </a:t>
            </a:r>
            <a:r>
              <a:rPr lang="en-GB" sz="2000" dirty="0" smtClean="0"/>
              <a:t>– </a:t>
            </a:r>
            <a:r>
              <a:rPr lang="en-GB" sz="2000" b="1" dirty="0" smtClean="0"/>
              <a:t>Control Devices – Buzzers, Lights and Heaters</a:t>
            </a:r>
            <a:endParaRPr lang="en-ZA" sz="2000" b="1" dirty="0">
              <a:latin typeface="Calibri" pitchFamily="34" charset="0"/>
              <a:ea typeface="Calibri" pitchFamily="34" charset="0"/>
              <a:cs typeface="Calibri" pitchFamily="34" charset="0"/>
            </a:endParaRPr>
          </a:p>
        </p:txBody>
      </p:sp>
      <p:sp>
        <p:nvSpPr>
          <p:cNvPr id="8" name="Rectangle 7"/>
          <p:cNvSpPr/>
          <p:nvPr/>
        </p:nvSpPr>
        <p:spPr>
          <a:xfrm>
            <a:off x="323850" y="1668864"/>
            <a:ext cx="6408390" cy="3539430"/>
          </a:xfrm>
          <a:prstGeom prst="rect">
            <a:avLst/>
          </a:prstGeom>
        </p:spPr>
        <p:txBody>
          <a:bodyPr wrap="square">
            <a:spAutoFit/>
          </a:bodyPr>
          <a:lstStyle/>
          <a:p>
            <a:pPr marL="285750" indent="-285750">
              <a:buClr>
                <a:srgbClr val="00B050"/>
              </a:buClr>
              <a:buFont typeface="Wingdings 3" panose="05040102010807070707" pitchFamily="18" charset="2"/>
              <a:buChar char=""/>
            </a:pPr>
            <a:r>
              <a:rPr lang="en-US" sz="1600" b="1" dirty="0" smtClean="0">
                <a:latin typeface="Calibri" panose="020F0502020204030204" pitchFamily="34" charset="0"/>
              </a:rPr>
              <a:t>Buzzers </a:t>
            </a:r>
            <a:r>
              <a:rPr lang="en-US" sz="1600" dirty="0" smtClean="0">
                <a:latin typeface="Calibri" panose="020F0502020204030204" pitchFamily="34" charset="0"/>
              </a:rPr>
              <a:t>are switched on and off by the actuator</a:t>
            </a:r>
          </a:p>
          <a:p>
            <a:pPr marL="285750" indent="-285750">
              <a:buClr>
                <a:srgbClr val="00B050"/>
              </a:buClr>
              <a:buFont typeface="Wingdings 3" panose="05040102010807070707" pitchFamily="18" charset="2"/>
              <a:buChar char=""/>
            </a:pPr>
            <a:r>
              <a:rPr lang="en-US" sz="1600" b="1" dirty="0" smtClean="0">
                <a:latin typeface="Calibri" panose="020F0502020204030204" pitchFamily="34" charset="0"/>
              </a:rPr>
              <a:t>Uses – </a:t>
            </a:r>
            <a:r>
              <a:rPr lang="en-US" sz="1600" dirty="0" smtClean="0">
                <a:latin typeface="Calibri" panose="020F0502020204030204" pitchFamily="34" charset="0"/>
              </a:rPr>
              <a:t>Buzzers are used in cookers and microwave overs to tell the user when the cooking process is over.</a:t>
            </a:r>
          </a:p>
          <a:p>
            <a:pPr marL="285750" indent="-285750">
              <a:buClr>
                <a:srgbClr val="00B050"/>
              </a:buClr>
              <a:buFont typeface="Wingdings 3" panose="05040102010807070707" pitchFamily="18" charset="2"/>
              <a:buChar char=""/>
            </a:pPr>
            <a:r>
              <a:rPr lang="en-US" sz="1600" dirty="0" smtClean="0">
                <a:latin typeface="Calibri" panose="020F0502020204030204" pitchFamily="34" charset="0"/>
              </a:rPr>
              <a:t>They are used in burglar alarms to warn if intruders are present.</a:t>
            </a:r>
          </a:p>
          <a:p>
            <a:pPr marL="285750" indent="-285750">
              <a:buClr>
                <a:srgbClr val="00B050"/>
              </a:buClr>
              <a:buFont typeface="Wingdings 3" panose="05040102010807070707" pitchFamily="18" charset="2"/>
              <a:buChar char=""/>
            </a:pPr>
            <a:r>
              <a:rPr lang="en-US" sz="1600" b="1" dirty="0" smtClean="0">
                <a:latin typeface="Calibri" panose="020F0502020204030204" pitchFamily="34" charset="0"/>
              </a:rPr>
              <a:t>Lights </a:t>
            </a:r>
            <a:r>
              <a:rPr lang="en-US" sz="1600" dirty="0" smtClean="0">
                <a:latin typeface="Calibri" panose="020F0502020204030204" pitchFamily="34" charset="0"/>
              </a:rPr>
              <a:t>– The actuator is connected to switches that turns the lights on and off.</a:t>
            </a:r>
            <a:endParaRPr lang="en-US" sz="1600" dirty="0">
              <a:latin typeface="Calibri" panose="020F0502020204030204" pitchFamily="34" charset="0"/>
            </a:endParaRPr>
          </a:p>
          <a:p>
            <a:pPr marL="285750" indent="-285750">
              <a:buClr>
                <a:srgbClr val="00B050"/>
              </a:buClr>
              <a:buFont typeface="Wingdings 3" panose="05040102010807070707" pitchFamily="18" charset="2"/>
              <a:buChar char=""/>
            </a:pPr>
            <a:r>
              <a:rPr lang="en-US" sz="1600" b="1" dirty="0">
                <a:latin typeface="Calibri" panose="020F0502020204030204" pitchFamily="34" charset="0"/>
              </a:rPr>
              <a:t>Uses – </a:t>
            </a:r>
            <a:r>
              <a:rPr lang="en-US" sz="1600" dirty="0" smtClean="0">
                <a:latin typeface="Calibri" panose="020F0502020204030204" pitchFamily="34" charset="0"/>
              </a:rPr>
              <a:t>They are used for security lighting and in greenhouses to control the lighting conditions.</a:t>
            </a:r>
            <a:endParaRPr lang="en-US" sz="1600" dirty="0">
              <a:latin typeface="Calibri" panose="020F0502020204030204" pitchFamily="34" charset="0"/>
            </a:endParaRPr>
          </a:p>
          <a:p>
            <a:pPr marL="285750" indent="-285750">
              <a:buClr>
                <a:srgbClr val="00B050"/>
              </a:buClr>
              <a:buFont typeface="Wingdings 3" panose="05040102010807070707" pitchFamily="18" charset="2"/>
              <a:buChar char=""/>
            </a:pPr>
            <a:r>
              <a:rPr lang="en-US" sz="1600" b="1" dirty="0" smtClean="0">
                <a:latin typeface="Calibri" panose="020F0502020204030204" pitchFamily="34" charset="0"/>
              </a:rPr>
              <a:t>Heaters </a:t>
            </a:r>
            <a:r>
              <a:rPr lang="en-US" sz="1600" dirty="0" smtClean="0">
                <a:latin typeface="Calibri" panose="020F0502020204030204" pitchFamily="34" charset="0"/>
              </a:rPr>
              <a:t>– Actuators are connected to switches which turns the heater on and off.</a:t>
            </a:r>
            <a:endParaRPr lang="en-US" sz="1600" dirty="0">
              <a:latin typeface="Calibri" panose="020F0502020204030204" pitchFamily="34" charset="0"/>
            </a:endParaRPr>
          </a:p>
          <a:p>
            <a:pPr marL="285750" indent="-285750">
              <a:buClr>
                <a:srgbClr val="00B050"/>
              </a:buClr>
              <a:buFont typeface="Wingdings 3" panose="05040102010807070707" pitchFamily="18" charset="2"/>
              <a:buChar char=""/>
            </a:pPr>
            <a:r>
              <a:rPr lang="en-US" sz="1600" b="1" dirty="0">
                <a:latin typeface="Calibri" panose="020F0502020204030204" pitchFamily="34" charset="0"/>
              </a:rPr>
              <a:t>Uses – </a:t>
            </a:r>
            <a:r>
              <a:rPr lang="en-US" sz="1600" dirty="0" smtClean="0">
                <a:latin typeface="Calibri" panose="020F0502020204030204" pitchFamily="34" charset="0"/>
              </a:rPr>
              <a:t>Heaters are used in automatic washing machines, cookers and central heating systems.</a:t>
            </a:r>
          </a:p>
          <a:p>
            <a:pPr marL="285750" indent="-285750">
              <a:buClr>
                <a:srgbClr val="00B050"/>
              </a:buClr>
              <a:buFont typeface="Wingdings 3" panose="05040102010807070707" pitchFamily="18" charset="2"/>
              <a:buChar char=""/>
            </a:pPr>
            <a:r>
              <a:rPr lang="en-US" sz="1600" dirty="0" smtClean="0">
                <a:latin typeface="Calibri" panose="020F0502020204030204" pitchFamily="34" charset="0"/>
              </a:rPr>
              <a:t>Heaters are used on automatic greenhouses to control the temperature.</a:t>
            </a:r>
            <a:endParaRPr lang="en-US" sz="1600" dirty="0">
              <a:latin typeface="Calibri" panose="020F0502020204030204" pitchFamily="34" charset="0"/>
            </a:endParaRPr>
          </a:p>
        </p:txBody>
      </p:sp>
      <p:pic>
        <p:nvPicPr>
          <p:cNvPr id="2" name="Picture 1"/>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2292" b="92292" l="13386" r="86614"/>
                    </a14:imgEffect>
                  </a14:imgLayer>
                </a14:imgProps>
              </a:ext>
              <a:ext uri="{28A0092B-C50C-407E-A947-70E740481C1C}">
                <a14:useLocalDpi xmlns:a14="http://schemas.microsoft.com/office/drawing/2010/main" val="0"/>
              </a:ext>
            </a:extLst>
          </a:blip>
          <a:srcRect l="13300" t="12200" r="13483" b="7476"/>
          <a:stretch/>
        </p:blipFill>
        <p:spPr>
          <a:xfrm>
            <a:off x="467544" y="5208294"/>
            <a:ext cx="1642122" cy="1361760"/>
          </a:xfrm>
          <a:prstGeom prst="rect">
            <a:avLst/>
          </a:prstGeom>
          <a:effectLst>
            <a:outerShdw blurRad="152400" dist="38100" dir="2700000" sx="105000" sy="105000" algn="tl" rotWithShape="0">
              <a:prstClr val="black">
                <a:alpha val="40000"/>
              </a:prstClr>
            </a:outerShdw>
          </a:effectLst>
        </p:spPr>
      </p:pic>
      <p:pic>
        <p:nvPicPr>
          <p:cNvPr id="3" name="Picture 2"/>
          <p:cNvPicPr>
            <a:picLocks noChangeAspect="1"/>
          </p:cNvPicPr>
          <p:nvPr/>
        </p:nvPicPr>
        <p:blipFill rotWithShape="1">
          <a:blip r:embed="rId7" cstate="print">
            <a:extLst>
              <a:ext uri="{28A0092B-C50C-407E-A947-70E740481C1C}">
                <a14:useLocalDpi xmlns:a14="http://schemas.microsoft.com/office/drawing/2010/main" val="0"/>
              </a:ext>
            </a:extLst>
          </a:blip>
          <a:srcRect l="13775" t="23995" r="-1187" b="7447"/>
          <a:stretch/>
        </p:blipFill>
        <p:spPr>
          <a:xfrm>
            <a:off x="2325369" y="5210426"/>
            <a:ext cx="2442974" cy="1276509"/>
          </a:xfrm>
          <a:prstGeom prst="rect">
            <a:avLst/>
          </a:prstGeom>
          <a:effectLst>
            <a:outerShdw blurRad="152400" dist="38100" dir="2700000" sx="105000" sy="105000" algn="tl" rotWithShape="0">
              <a:prstClr val="black">
                <a:alpha val="40000"/>
              </a:prstClr>
            </a:outerShdw>
          </a:effectLst>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96932" y="5208294"/>
            <a:ext cx="1702012" cy="1276509"/>
          </a:xfrm>
          <a:prstGeom prst="rect">
            <a:avLst/>
          </a:prstGeom>
          <a:effectLst>
            <a:outerShdw blurRad="152400" dist="38100" dir="2700000" sx="105000" sy="105000" algn="tl" rotWithShape="0">
              <a:prstClr val="black">
                <a:alpha val="40000"/>
              </a:prstClr>
            </a:outerShdw>
          </a:effectLst>
        </p:spPr>
      </p:pic>
    </p:spTree>
    <p:extLst>
      <p:ext uri="{BB962C8B-B14F-4D97-AF65-F5344CB8AC3E}">
        <p14:creationId xmlns:p14="http://schemas.microsoft.com/office/powerpoint/2010/main" val="3318713746"/>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44624"/>
            <a:ext cx="7416824" cy="625434"/>
          </a:xfrm>
        </p:spPr>
        <p:txBody>
          <a:bodyPr>
            <a:noAutofit/>
          </a:bodyPr>
          <a:lstStyle/>
          <a:p>
            <a:r>
              <a:rPr lang="en-GB" sz="4000" dirty="0"/>
              <a:t>2.1 – Input Devices</a:t>
            </a:r>
            <a:endParaRPr lang="en-GB" sz="40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1934960850"/>
              </p:ext>
            </p:extLst>
          </p:nvPr>
        </p:nvGraphicFramePr>
        <p:xfrm>
          <a:off x="6804248" y="1674315"/>
          <a:ext cx="1979910" cy="4882333"/>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979910"/>
              </a:tblGrid>
              <a:tr h="386533">
                <a:tc>
                  <a:txBody>
                    <a:bodyPr/>
                    <a:lstStyle/>
                    <a:p>
                      <a:pPr>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427127">
                <a:tc>
                  <a:txBody>
                    <a:bodyPr/>
                    <a:lstStyle/>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102 keys plus shortcuts +shift options.</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All the keyboard shortcuts you know already.</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How a laptop keyboard is the same but smaller.</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The keypad on the right hand side, who uses it.</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Look at ergonomic keyboards and see if you think you could use them.</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What alternative could you use.</a:t>
                      </a:r>
                      <a:endParaRPr lang="en-GB" sz="1500" dirty="0" smtClean="0">
                        <a:solidFill>
                          <a:schemeClr val="tx1"/>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991194" y="1700808"/>
            <a:ext cx="1638116" cy="365447"/>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GB" sz="2000" b="1" dirty="0" smtClean="0"/>
              <a:t>2.1</a:t>
            </a:r>
            <a:r>
              <a:rPr lang="en-GB" sz="2000" dirty="0" smtClean="0"/>
              <a:t> – </a:t>
            </a:r>
            <a:r>
              <a:rPr lang="en-GB" sz="2000" b="1" dirty="0" smtClean="0"/>
              <a:t>Input Devices - Keyboards</a:t>
            </a:r>
            <a:endParaRPr lang="en-ZA" sz="2000" b="1" dirty="0">
              <a:latin typeface="Calibri" pitchFamily="34" charset="0"/>
              <a:ea typeface="Calibri" pitchFamily="34" charset="0"/>
              <a:cs typeface="Calibri" pitchFamily="34" charset="0"/>
            </a:endParaRPr>
          </a:p>
        </p:txBody>
      </p:sp>
      <p:sp>
        <p:nvSpPr>
          <p:cNvPr id="8" name="Rectangle 7"/>
          <p:cNvSpPr/>
          <p:nvPr/>
        </p:nvSpPr>
        <p:spPr>
          <a:xfrm>
            <a:off x="323850" y="1700808"/>
            <a:ext cx="6408390" cy="5016758"/>
          </a:xfrm>
          <a:prstGeom prst="rect">
            <a:avLst/>
          </a:prstGeom>
        </p:spPr>
        <p:txBody>
          <a:bodyPr wrap="square">
            <a:spAutoFit/>
          </a:bodyPr>
          <a:lstStyle/>
          <a:p>
            <a:pPr marL="285750" indent="-285750">
              <a:buClr>
                <a:srgbClr val="00B050"/>
              </a:buClr>
              <a:buFont typeface="Wingdings 3" panose="05040102010807070707" pitchFamily="18" charset="2"/>
              <a:buChar char=""/>
            </a:pPr>
            <a:r>
              <a:rPr lang="en-GB" sz="2000" b="1" dirty="0" smtClean="0">
                <a:latin typeface="Calibri" panose="020F0502020204030204" pitchFamily="34" charset="0"/>
              </a:rPr>
              <a:t>Input Devices – </a:t>
            </a:r>
            <a:r>
              <a:rPr lang="en-GB" sz="2000" dirty="0" smtClean="0">
                <a:latin typeface="Calibri" panose="020F0502020204030204" pitchFamily="34" charset="0"/>
              </a:rPr>
              <a:t>As the name suggests, input devices are hardware devices that allow data to be input into a computer. Many such devices exist, ranging from the more common ones such as Keyboards, through to the more specialist ones, such as Barcode Readers.</a:t>
            </a:r>
          </a:p>
          <a:p>
            <a:pPr marL="285750" indent="-285750">
              <a:buClr>
                <a:srgbClr val="00B050"/>
              </a:buClr>
              <a:buFont typeface="Wingdings 3" panose="05040102010807070707" pitchFamily="18" charset="2"/>
              <a:buChar char=""/>
            </a:pPr>
            <a:r>
              <a:rPr lang="en-GB" sz="2000" b="1" dirty="0" smtClean="0">
                <a:latin typeface="Calibri" panose="020F0502020204030204" pitchFamily="34" charset="0"/>
              </a:rPr>
              <a:t>Keyboards</a:t>
            </a:r>
            <a:r>
              <a:rPr lang="en-GB" sz="2000" dirty="0" smtClean="0">
                <a:latin typeface="Calibri" panose="020F0502020204030204" pitchFamily="34" charset="0"/>
              </a:rPr>
              <a:t> – These are the most common input devices and are used to input text, numbers and instructions into the computer. Most use the QWERTY layout. (Top row)</a:t>
            </a:r>
          </a:p>
          <a:p>
            <a:pPr marL="285750" indent="-285750">
              <a:buClr>
                <a:srgbClr val="00B050"/>
              </a:buClr>
              <a:buFont typeface="Wingdings 3" panose="05040102010807070707" pitchFamily="18" charset="2"/>
              <a:buChar char=""/>
            </a:pPr>
            <a:r>
              <a:rPr lang="en-GB" sz="2000" b="1" dirty="0" smtClean="0">
                <a:solidFill>
                  <a:srgbClr val="C00000"/>
                </a:solidFill>
                <a:latin typeface="Calibri" panose="020F0502020204030204" pitchFamily="34" charset="0"/>
              </a:rPr>
              <a:t>Activity</a:t>
            </a:r>
            <a:r>
              <a:rPr lang="en-GB" sz="2000" dirty="0" smtClean="0">
                <a:solidFill>
                  <a:srgbClr val="C00000"/>
                </a:solidFill>
                <a:latin typeface="Calibri" panose="020F0502020204030204" pitchFamily="34" charset="0"/>
              </a:rPr>
              <a:t> 1 – Research other layouts like French and explain why they are laid out in this way)</a:t>
            </a:r>
          </a:p>
          <a:p>
            <a:pPr marL="285750" indent="-285750">
              <a:buClr>
                <a:srgbClr val="00B050"/>
              </a:buClr>
              <a:buFont typeface="Wingdings 3" panose="05040102010807070707" pitchFamily="18" charset="2"/>
              <a:buChar char=""/>
            </a:pPr>
            <a:r>
              <a:rPr lang="en-GB" sz="2000" b="1" dirty="0" smtClean="0">
                <a:solidFill>
                  <a:srgbClr val="C00000"/>
                </a:solidFill>
                <a:latin typeface="Calibri" panose="020F0502020204030204" pitchFamily="34" charset="0"/>
              </a:rPr>
              <a:t>Activity 2</a:t>
            </a:r>
            <a:r>
              <a:rPr lang="en-GB" sz="2000" dirty="0" smtClean="0">
                <a:solidFill>
                  <a:srgbClr val="C00000"/>
                </a:solidFill>
                <a:latin typeface="Calibri" panose="020F0502020204030204" pitchFamily="34" charset="0"/>
              </a:rPr>
              <a:t> - What is the longest English work you can made with the top row keys only.</a:t>
            </a:r>
          </a:p>
          <a:p>
            <a:pPr marL="285750" indent="-285750">
              <a:buClr>
                <a:srgbClr val="00B050"/>
              </a:buClr>
              <a:buFont typeface="Wingdings 3" panose="05040102010807070707" pitchFamily="18" charset="2"/>
              <a:buChar char=""/>
            </a:pPr>
            <a:r>
              <a:rPr lang="en-GB" sz="2000" dirty="0" smtClean="0">
                <a:latin typeface="Calibri" panose="020F0502020204030204" pitchFamily="34" charset="0"/>
              </a:rPr>
              <a:t>Ergonomic Keyboards are a new thing. They are designed to reduce health related issues associated with the standard keyboard (e.g. Carpal Tunnel Syndrome or repetitive strain injury RSI)</a:t>
            </a:r>
            <a:endParaRPr lang="en-GB" sz="2000" dirty="0" smtClean="0">
              <a:solidFill>
                <a:srgbClr val="C00000"/>
              </a:solidFill>
              <a:latin typeface="Calibri" panose="020F0502020204030204" pitchFamily="34" charset="0"/>
            </a:endParaRPr>
          </a:p>
        </p:txBody>
      </p:sp>
    </p:spTree>
    <p:extLst>
      <p:ext uri="{BB962C8B-B14F-4D97-AF65-F5344CB8AC3E}">
        <p14:creationId xmlns:p14="http://schemas.microsoft.com/office/powerpoint/2010/main" val="324558634"/>
      </p:ext>
    </p:extLst>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44624"/>
            <a:ext cx="7416824" cy="625434"/>
          </a:xfrm>
        </p:spPr>
        <p:txBody>
          <a:bodyPr>
            <a:noAutofit/>
          </a:bodyPr>
          <a:lstStyle/>
          <a:p>
            <a:r>
              <a:rPr lang="en-GB" sz="4000" dirty="0" smtClean="0"/>
              <a:t>2 </a:t>
            </a:r>
            <a:r>
              <a:rPr lang="en-GB" sz="4000" dirty="0"/>
              <a:t>– </a:t>
            </a:r>
            <a:r>
              <a:rPr lang="en-GB" sz="4000" dirty="0" smtClean="0"/>
              <a:t>Exam Questions</a:t>
            </a:r>
            <a:endParaRPr lang="en-GB" sz="4000" b="1" dirty="0" smtClean="0"/>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GB" sz="2000" b="1" dirty="0" smtClean="0"/>
              <a:t>2 </a:t>
            </a:r>
            <a:r>
              <a:rPr lang="en-GB" sz="2000" dirty="0" smtClean="0"/>
              <a:t>– </a:t>
            </a:r>
            <a:r>
              <a:rPr lang="en-GB" sz="2000" b="1" dirty="0" smtClean="0"/>
              <a:t>Exam Questions on Input, Output and Control Systems</a:t>
            </a:r>
            <a:endParaRPr lang="en-ZA" sz="2000" b="1" dirty="0">
              <a:latin typeface="Calibri" pitchFamily="34" charset="0"/>
              <a:ea typeface="Calibri" pitchFamily="34" charset="0"/>
              <a:cs typeface="Calibri" pitchFamily="34" charset="0"/>
            </a:endParaRPr>
          </a:p>
        </p:txBody>
      </p:sp>
      <p:sp>
        <p:nvSpPr>
          <p:cNvPr id="8" name="Rectangle 7"/>
          <p:cNvSpPr/>
          <p:nvPr/>
        </p:nvSpPr>
        <p:spPr>
          <a:xfrm>
            <a:off x="323850" y="1668864"/>
            <a:ext cx="8496300" cy="338554"/>
          </a:xfrm>
          <a:prstGeom prst="rect">
            <a:avLst/>
          </a:prstGeom>
        </p:spPr>
        <p:txBody>
          <a:bodyPr wrap="square">
            <a:spAutoFit/>
          </a:bodyPr>
          <a:lstStyle/>
          <a:p>
            <a:pPr marL="285750" indent="-285750">
              <a:buClr>
                <a:srgbClr val="00B050"/>
              </a:buClr>
              <a:buFont typeface="Wingdings 3" panose="05040102010807070707" pitchFamily="18" charset="2"/>
              <a:buChar char=""/>
            </a:pPr>
            <a:r>
              <a:rPr lang="en-US" sz="1600" b="1" dirty="0" smtClean="0">
                <a:latin typeface="Calibri" panose="020F0502020204030204" pitchFamily="34" charset="0"/>
              </a:rPr>
              <a:t>Buzzers </a:t>
            </a:r>
            <a:r>
              <a:rPr lang="en-US" sz="1600" dirty="0" smtClean="0">
                <a:latin typeface="Calibri" panose="020F0502020204030204" pitchFamily="34" charset="0"/>
              </a:rPr>
              <a:t>are </a:t>
            </a:r>
            <a:r>
              <a:rPr lang="en-US" sz="1600" dirty="0" err="1" smtClean="0">
                <a:latin typeface="Calibri" panose="020F0502020204030204" pitchFamily="34" charset="0"/>
              </a:rPr>
              <a:t>swit</a:t>
            </a:r>
            <a:endParaRPr lang="en-US" sz="1600" dirty="0">
              <a:latin typeface="Calibri" panose="020F0502020204030204" pitchFamily="34" charset="0"/>
            </a:endParaRPr>
          </a:p>
        </p:txBody>
      </p:sp>
    </p:spTree>
    <p:extLst>
      <p:ext uri="{BB962C8B-B14F-4D97-AF65-F5344CB8AC3E}">
        <p14:creationId xmlns:p14="http://schemas.microsoft.com/office/powerpoint/2010/main" val="3597032810"/>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44624"/>
            <a:ext cx="7416824" cy="625434"/>
          </a:xfrm>
        </p:spPr>
        <p:txBody>
          <a:bodyPr>
            <a:noAutofit/>
          </a:bodyPr>
          <a:lstStyle/>
          <a:p>
            <a:r>
              <a:rPr lang="en-GB" sz="4000" dirty="0"/>
              <a:t>2.1 – Input Devices</a:t>
            </a:r>
            <a:endParaRPr lang="en-GB" sz="40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1934960850"/>
              </p:ext>
            </p:extLst>
          </p:nvPr>
        </p:nvGraphicFramePr>
        <p:xfrm>
          <a:off x="6804248" y="1674315"/>
          <a:ext cx="1979910" cy="4882333"/>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979910"/>
              </a:tblGrid>
              <a:tr h="386533">
                <a:tc>
                  <a:txBody>
                    <a:bodyPr/>
                    <a:lstStyle/>
                    <a:p>
                      <a:pPr>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427127">
                <a:tc>
                  <a:txBody>
                    <a:bodyPr/>
                    <a:lstStyle/>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102 keys plus shortcuts +shift options.</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All the keyboard shortcuts you know already.</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How a laptop keyboard is the same but smaller.</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The keypad on the right hand side, who uses it.</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Look at ergonomic keyboards and see if you think you could use them.</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What alternative could you use.</a:t>
                      </a:r>
                      <a:endParaRPr lang="en-GB" sz="1500" dirty="0" smtClean="0">
                        <a:solidFill>
                          <a:schemeClr val="tx1"/>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991194" y="1700808"/>
            <a:ext cx="1638116" cy="365447"/>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GB" sz="2000" b="1" dirty="0" smtClean="0"/>
              <a:t>2.1 </a:t>
            </a:r>
            <a:r>
              <a:rPr lang="en-GB" sz="2000" dirty="0" smtClean="0"/>
              <a:t>– </a:t>
            </a:r>
            <a:r>
              <a:rPr lang="en-GB" sz="2000" b="1" dirty="0" smtClean="0"/>
              <a:t>Input Devices - Keyboards</a:t>
            </a:r>
            <a:endParaRPr lang="en-ZA" sz="2000" b="1" dirty="0">
              <a:latin typeface="Calibri" pitchFamily="34" charset="0"/>
              <a:ea typeface="Calibri" pitchFamily="34" charset="0"/>
              <a:cs typeface="Calibri" pitchFamily="34" charset="0"/>
            </a:endParaRPr>
          </a:p>
        </p:txBody>
      </p:sp>
      <p:sp>
        <p:nvSpPr>
          <p:cNvPr id="8" name="Rectangle 7"/>
          <p:cNvSpPr/>
          <p:nvPr/>
        </p:nvSpPr>
        <p:spPr>
          <a:xfrm>
            <a:off x="323850" y="1700808"/>
            <a:ext cx="6408390" cy="4708981"/>
          </a:xfrm>
          <a:prstGeom prst="rect">
            <a:avLst/>
          </a:prstGeom>
        </p:spPr>
        <p:txBody>
          <a:bodyPr wrap="square">
            <a:spAutoFit/>
          </a:bodyPr>
          <a:lstStyle/>
          <a:p>
            <a:pPr marL="285750" indent="-285750">
              <a:buClr>
                <a:srgbClr val="00B050"/>
              </a:buClr>
              <a:buFont typeface="Wingdings 3" panose="05040102010807070707" pitchFamily="18" charset="2"/>
              <a:buChar char=""/>
            </a:pPr>
            <a:r>
              <a:rPr lang="en-GB" sz="2000" b="1" dirty="0" smtClean="0">
                <a:latin typeface="Calibri" panose="020F0502020204030204" pitchFamily="34" charset="0"/>
              </a:rPr>
              <a:t>Advantages</a:t>
            </a:r>
            <a:r>
              <a:rPr lang="en-GB" sz="2000" dirty="0" smtClean="0">
                <a:latin typeface="Calibri" panose="020F0502020204030204" pitchFamily="34" charset="0"/>
              </a:rPr>
              <a:t> – Keyboards enable fast entry of new text into a document.</a:t>
            </a:r>
          </a:p>
          <a:p>
            <a:pPr marL="285750" indent="-285750">
              <a:buClr>
                <a:srgbClr val="00B050"/>
              </a:buClr>
              <a:buFont typeface="Wingdings 3" panose="05040102010807070707" pitchFamily="18" charset="2"/>
              <a:buChar char=""/>
            </a:pPr>
            <a:r>
              <a:rPr lang="en-GB" sz="2000" dirty="0" smtClean="0">
                <a:latin typeface="Calibri" panose="020F0502020204030204" pitchFamily="34" charset="0"/>
              </a:rPr>
              <a:t>They have been around for a long time and people are well practiced in their use.</a:t>
            </a:r>
          </a:p>
          <a:p>
            <a:pPr marL="285750" indent="-285750">
              <a:buClr>
                <a:srgbClr val="00B050"/>
              </a:buClr>
              <a:buFont typeface="Wingdings 3" panose="05040102010807070707" pitchFamily="18" charset="2"/>
              <a:buChar char=""/>
            </a:pPr>
            <a:r>
              <a:rPr lang="en-GB" sz="2000" dirty="0" smtClean="0">
                <a:latin typeface="Calibri" panose="020F0502020204030204" pitchFamily="34" charset="0"/>
              </a:rPr>
              <a:t>It is easy to do </a:t>
            </a:r>
            <a:r>
              <a:rPr lang="en-GB" sz="2000" b="1" dirty="0" smtClean="0">
                <a:solidFill>
                  <a:srgbClr val="C00000"/>
                </a:solidFill>
                <a:latin typeface="Calibri" panose="020F0502020204030204" pitchFamily="34" charset="0"/>
              </a:rPr>
              <a:t>verification</a:t>
            </a:r>
            <a:r>
              <a:rPr lang="en-GB" sz="2000" dirty="0" smtClean="0">
                <a:solidFill>
                  <a:srgbClr val="C00000"/>
                </a:solidFill>
                <a:latin typeface="Calibri" panose="020F0502020204030204" pitchFamily="34" charset="0"/>
              </a:rPr>
              <a:t> </a:t>
            </a:r>
            <a:r>
              <a:rPr lang="en-GB" sz="2000" dirty="0" smtClean="0">
                <a:latin typeface="Calibri" panose="020F0502020204030204" pitchFamily="34" charset="0"/>
              </a:rPr>
              <a:t>checks as data is entered, as it appears on the screen immediately.</a:t>
            </a:r>
          </a:p>
          <a:p>
            <a:pPr marL="285750" indent="-285750">
              <a:buClr>
                <a:srgbClr val="00B050"/>
              </a:buClr>
              <a:buFont typeface="Wingdings 3" panose="05040102010807070707" pitchFamily="18" charset="2"/>
              <a:buChar char=""/>
            </a:pPr>
            <a:r>
              <a:rPr lang="en-GB" sz="2000" b="1" dirty="0" smtClean="0">
                <a:latin typeface="Calibri" panose="020F0502020204030204" pitchFamily="34" charset="0"/>
              </a:rPr>
              <a:t>Disadvantages</a:t>
            </a:r>
            <a:r>
              <a:rPr lang="en-GB" sz="2000" dirty="0" smtClean="0">
                <a:latin typeface="Calibri" panose="020F0502020204030204" pitchFamily="34" charset="0"/>
              </a:rPr>
              <a:t> – User with restricted arm/wrist use can find keyboards difficult to use</a:t>
            </a:r>
          </a:p>
          <a:p>
            <a:pPr marL="285750" indent="-285750">
              <a:buClr>
                <a:srgbClr val="00B050"/>
              </a:buClr>
              <a:buFont typeface="Wingdings 3" panose="05040102010807070707" pitchFamily="18" charset="2"/>
              <a:buChar char=""/>
            </a:pPr>
            <a:r>
              <a:rPr lang="en-GB" sz="2000" dirty="0" smtClean="0">
                <a:latin typeface="Calibri" panose="020F0502020204030204" pitchFamily="34" charset="0"/>
              </a:rPr>
              <a:t>Entering data using a keyboard is slow in comparison to direct data entry (Optical Character Recognition)</a:t>
            </a:r>
          </a:p>
          <a:p>
            <a:pPr marL="285750" indent="-285750">
              <a:buClr>
                <a:srgbClr val="00B050"/>
              </a:buClr>
              <a:buFont typeface="Wingdings 3" panose="05040102010807070707" pitchFamily="18" charset="2"/>
              <a:buChar char=""/>
            </a:pPr>
            <a:r>
              <a:rPr lang="en-GB" sz="2000" dirty="0" smtClean="0">
                <a:latin typeface="Calibri" panose="020F0502020204030204" pitchFamily="34" charset="0"/>
              </a:rPr>
              <a:t>Keyboards are fairly large devices that take up desk space.</a:t>
            </a:r>
          </a:p>
          <a:p>
            <a:pPr marL="285750" indent="-285750">
              <a:buClr>
                <a:srgbClr val="00B050"/>
              </a:buClr>
              <a:buFont typeface="Wingdings 3" panose="05040102010807070707" pitchFamily="18" charset="2"/>
              <a:buChar char=""/>
            </a:pPr>
            <a:r>
              <a:rPr lang="en-GB" sz="2000" b="1" dirty="0" smtClean="0">
                <a:solidFill>
                  <a:srgbClr val="C00000"/>
                </a:solidFill>
                <a:latin typeface="Calibri" panose="020F0502020204030204" pitchFamily="34" charset="0"/>
              </a:rPr>
              <a:t>Activity</a:t>
            </a:r>
            <a:r>
              <a:rPr lang="en-GB" sz="2000" dirty="0" smtClean="0">
                <a:solidFill>
                  <a:srgbClr val="C00000"/>
                </a:solidFill>
                <a:latin typeface="Calibri" panose="020F0502020204030204" pitchFamily="34" charset="0"/>
              </a:rPr>
              <a:t> – Research Concept Keyboards and design one for a different company, like a Bakers, Mechanics or a Pharmacy</a:t>
            </a:r>
          </a:p>
        </p:txBody>
      </p:sp>
    </p:spTree>
    <p:extLst>
      <p:ext uri="{BB962C8B-B14F-4D97-AF65-F5344CB8AC3E}">
        <p14:creationId xmlns:p14="http://schemas.microsoft.com/office/powerpoint/2010/main" val="3705311038"/>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44624"/>
            <a:ext cx="7416824" cy="625434"/>
          </a:xfrm>
        </p:spPr>
        <p:txBody>
          <a:bodyPr>
            <a:noAutofit/>
          </a:bodyPr>
          <a:lstStyle/>
          <a:p>
            <a:r>
              <a:rPr lang="en-GB" sz="4000" dirty="0"/>
              <a:t>2.1 – Input Devices</a:t>
            </a:r>
            <a:endParaRPr lang="en-GB" sz="40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1934960850"/>
              </p:ext>
            </p:extLst>
          </p:nvPr>
        </p:nvGraphicFramePr>
        <p:xfrm>
          <a:off x="6804248" y="1674315"/>
          <a:ext cx="1979910" cy="4882333"/>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979910"/>
              </a:tblGrid>
              <a:tr h="386533">
                <a:tc>
                  <a:txBody>
                    <a:bodyPr/>
                    <a:lstStyle/>
                    <a:p>
                      <a:pPr>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427127">
                <a:tc>
                  <a:txBody>
                    <a:bodyPr/>
                    <a:lstStyle/>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102 keys plus shortcuts +shift options.</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All the keyboard shortcuts you know already.</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How a laptop keyboard is the same but smaller.</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The keypad on the right hand side, who uses it.</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Look at ergonomic keyboards and see if you think you could use them.</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What alternative could you use.</a:t>
                      </a:r>
                      <a:endParaRPr lang="en-GB" sz="1500" dirty="0" smtClean="0">
                        <a:solidFill>
                          <a:schemeClr val="tx1"/>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991194" y="1700808"/>
            <a:ext cx="1638116" cy="365447"/>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GB" sz="2000" b="1" dirty="0" smtClean="0"/>
              <a:t>2.1</a:t>
            </a:r>
            <a:r>
              <a:rPr lang="en-GB" sz="2000" dirty="0" smtClean="0"/>
              <a:t> – </a:t>
            </a:r>
            <a:r>
              <a:rPr lang="en-GB" sz="2000" b="1" dirty="0" smtClean="0"/>
              <a:t>Input Devices – Numeric Keypads</a:t>
            </a:r>
            <a:endParaRPr lang="en-ZA" sz="2000" b="1" dirty="0">
              <a:latin typeface="Calibri" pitchFamily="34" charset="0"/>
              <a:ea typeface="Calibri" pitchFamily="34" charset="0"/>
              <a:cs typeface="Calibri" pitchFamily="34" charset="0"/>
            </a:endParaRPr>
          </a:p>
        </p:txBody>
      </p:sp>
      <p:sp>
        <p:nvSpPr>
          <p:cNvPr id="8" name="Rectangle 7"/>
          <p:cNvSpPr/>
          <p:nvPr/>
        </p:nvSpPr>
        <p:spPr>
          <a:xfrm>
            <a:off x="323850" y="1628800"/>
            <a:ext cx="6369558" cy="4244239"/>
          </a:xfrm>
          <a:prstGeom prst="rect">
            <a:avLst/>
          </a:prstGeom>
        </p:spPr>
        <p:txBody>
          <a:bodyPr wrap="square">
            <a:spAutoFit/>
          </a:bodyPr>
          <a:lstStyle/>
          <a:p>
            <a:pPr marL="285750" indent="-285750">
              <a:buClr>
                <a:srgbClr val="00B050"/>
              </a:buClr>
              <a:buFont typeface="Wingdings 3" panose="05040102010807070707" pitchFamily="18" charset="2"/>
              <a:buChar char=""/>
            </a:pPr>
            <a:r>
              <a:rPr lang="en-US" sz="1420" dirty="0" smtClean="0">
                <a:latin typeface="Calibri" panose="020F0502020204030204" pitchFamily="34" charset="0"/>
              </a:rPr>
              <a:t>A </a:t>
            </a:r>
            <a:r>
              <a:rPr lang="en-US" sz="1420" b="1" dirty="0" smtClean="0">
                <a:latin typeface="Calibri" panose="020F0502020204030204" pitchFamily="34" charset="0"/>
              </a:rPr>
              <a:t>Numeric Keypad </a:t>
            </a:r>
            <a:r>
              <a:rPr lang="en-US" sz="1420" dirty="0" smtClean="0">
                <a:latin typeface="Calibri" panose="020F0502020204030204" pitchFamily="34" charset="0"/>
              </a:rPr>
              <a:t>is used to enter numbers only along with the most common mathematical functions. </a:t>
            </a:r>
          </a:p>
          <a:p>
            <a:pPr marL="285750" indent="-285750">
              <a:buClr>
                <a:srgbClr val="00B050"/>
              </a:buClr>
              <a:buFont typeface="Wingdings 3" panose="05040102010807070707" pitchFamily="18" charset="2"/>
              <a:buChar char=""/>
            </a:pPr>
            <a:r>
              <a:rPr lang="en-US" sz="1420" b="1" dirty="0" smtClean="0">
                <a:latin typeface="Calibri" panose="020F0502020204030204" pitchFamily="34" charset="0"/>
              </a:rPr>
              <a:t>Uses – </a:t>
            </a:r>
            <a:r>
              <a:rPr lang="en-US" sz="1420" dirty="0" smtClean="0">
                <a:latin typeface="Calibri" panose="020F0502020204030204" pitchFamily="34" charset="0"/>
              </a:rPr>
              <a:t>Numeric Keypads are used in Automatic Teller Machines (ATM’s) where customers can key in their </a:t>
            </a:r>
            <a:r>
              <a:rPr lang="en-US" sz="1420" b="1" dirty="0" smtClean="0">
                <a:latin typeface="Calibri" panose="020F0502020204030204" pitchFamily="34" charset="0"/>
              </a:rPr>
              <a:t>personal identification number (PIN)</a:t>
            </a:r>
            <a:r>
              <a:rPr lang="en-US" sz="1420" dirty="0" smtClean="0">
                <a:latin typeface="Calibri" panose="020F0502020204030204" pitchFamily="34" charset="0"/>
              </a:rPr>
              <a:t>, an amount of money etc.</a:t>
            </a:r>
          </a:p>
          <a:p>
            <a:pPr marL="285750" indent="-285750">
              <a:buClr>
                <a:srgbClr val="00B050"/>
              </a:buClr>
              <a:buFont typeface="Wingdings 3" panose="05040102010807070707" pitchFamily="18" charset="2"/>
              <a:buChar char=""/>
            </a:pPr>
            <a:r>
              <a:rPr lang="en-US" sz="1420" dirty="0" smtClean="0">
                <a:latin typeface="Calibri" panose="020F0502020204030204" pitchFamily="34" charset="0"/>
              </a:rPr>
              <a:t>Telephones </a:t>
            </a:r>
            <a:r>
              <a:rPr lang="en-US" sz="1420" dirty="0">
                <a:latin typeface="Calibri" panose="020F0502020204030204" pitchFamily="34" charset="0"/>
              </a:rPr>
              <a:t>have Numeric </a:t>
            </a:r>
            <a:r>
              <a:rPr lang="en-US" sz="1420" dirty="0" smtClean="0">
                <a:latin typeface="Calibri" panose="020F0502020204030204" pitchFamily="34" charset="0"/>
              </a:rPr>
              <a:t>Keypads to allow phone numbers to be entered.</a:t>
            </a:r>
          </a:p>
          <a:p>
            <a:pPr marL="285750" indent="-285750">
              <a:buClr>
                <a:srgbClr val="00B050"/>
              </a:buClr>
              <a:buFont typeface="Wingdings 3" panose="05040102010807070707" pitchFamily="18" charset="2"/>
              <a:buChar char=""/>
            </a:pPr>
            <a:r>
              <a:rPr lang="en-US" sz="1420" b="1" dirty="0" smtClean="0">
                <a:latin typeface="Calibri" panose="020F0502020204030204" pitchFamily="34" charset="0"/>
              </a:rPr>
              <a:t>Electronic Point of Sales (EPOS) terminals</a:t>
            </a:r>
            <a:r>
              <a:rPr lang="en-US" sz="1420" dirty="0">
                <a:latin typeface="Calibri" panose="020F0502020204030204" pitchFamily="34" charset="0"/>
              </a:rPr>
              <a:t> have Numeric </a:t>
            </a:r>
            <a:r>
              <a:rPr lang="en-US" sz="1420" dirty="0" smtClean="0">
                <a:latin typeface="Calibri" panose="020F0502020204030204" pitchFamily="34" charset="0"/>
              </a:rPr>
              <a:t>Keypads in case the barcode reader fails to read and the number has to be typed in manually.</a:t>
            </a:r>
          </a:p>
          <a:p>
            <a:pPr marL="285750" indent="-285750">
              <a:buClr>
                <a:srgbClr val="00B050"/>
              </a:buClr>
              <a:buFont typeface="Wingdings 3" panose="05040102010807070707" pitchFamily="18" charset="2"/>
              <a:buChar char=""/>
            </a:pPr>
            <a:r>
              <a:rPr lang="en-US" sz="1420" dirty="0" smtClean="0">
                <a:latin typeface="Calibri" panose="020F0502020204030204" pitchFamily="34" charset="0"/>
              </a:rPr>
              <a:t>Chip and PIN devices have </a:t>
            </a:r>
            <a:r>
              <a:rPr lang="en-US" sz="1420" dirty="0">
                <a:latin typeface="Calibri" panose="020F0502020204030204" pitchFamily="34" charset="0"/>
              </a:rPr>
              <a:t>Numeric </a:t>
            </a:r>
            <a:r>
              <a:rPr lang="en-US" sz="1420" dirty="0" smtClean="0">
                <a:latin typeface="Calibri" panose="020F0502020204030204" pitchFamily="34" charset="0"/>
              </a:rPr>
              <a:t>Keypads for PIN entry, amount of money etc.</a:t>
            </a:r>
          </a:p>
          <a:p>
            <a:pPr marL="285750" indent="-285750">
              <a:buClr>
                <a:srgbClr val="00B050"/>
              </a:buClr>
              <a:buFont typeface="Wingdings 3" panose="05040102010807070707" pitchFamily="18" charset="2"/>
              <a:buChar char=""/>
            </a:pPr>
            <a:r>
              <a:rPr lang="en-US" sz="1420" dirty="0" smtClean="0">
                <a:latin typeface="Calibri" panose="020F0502020204030204" pitchFamily="34" charset="0"/>
              </a:rPr>
              <a:t>They are used by accountants to fast entry the input of numbers into spreadsheets and ledgers.</a:t>
            </a:r>
          </a:p>
          <a:p>
            <a:pPr marL="285750" indent="-285750">
              <a:buClr>
                <a:srgbClr val="00B050"/>
              </a:buClr>
              <a:buFont typeface="Wingdings 3" panose="05040102010807070707" pitchFamily="18" charset="2"/>
              <a:buChar char=""/>
            </a:pPr>
            <a:r>
              <a:rPr lang="en-US" sz="1420" b="1" dirty="0">
                <a:latin typeface="Calibri" panose="020F0502020204030204" pitchFamily="34" charset="0"/>
              </a:rPr>
              <a:t>Advantages</a:t>
            </a:r>
            <a:r>
              <a:rPr lang="en-US" sz="1420" dirty="0">
                <a:latin typeface="Calibri" panose="020F0502020204030204" pitchFamily="34" charset="0"/>
              </a:rPr>
              <a:t> – </a:t>
            </a:r>
            <a:r>
              <a:rPr lang="en-US" sz="1420" dirty="0" smtClean="0">
                <a:latin typeface="Calibri" panose="020F0502020204030204" pitchFamily="34" charset="0"/>
              </a:rPr>
              <a:t>Numeric </a:t>
            </a:r>
            <a:r>
              <a:rPr lang="en-US" sz="1420" dirty="0">
                <a:latin typeface="Calibri" panose="020F0502020204030204" pitchFamily="34" charset="0"/>
              </a:rPr>
              <a:t>Keypads  are faster than standard keyboards for entry of numeric data</a:t>
            </a:r>
          </a:p>
          <a:p>
            <a:pPr marL="285750" indent="-285750">
              <a:buClr>
                <a:srgbClr val="00B050"/>
              </a:buClr>
              <a:buFont typeface="Wingdings 3" panose="05040102010807070707" pitchFamily="18" charset="2"/>
              <a:buChar char=""/>
            </a:pPr>
            <a:r>
              <a:rPr lang="en-US" sz="1420" dirty="0">
                <a:latin typeface="Calibri" panose="020F0502020204030204" pitchFamily="34" charset="0"/>
              </a:rPr>
              <a:t>Since many are on small devices (mobile phones, PIN readers etc.) they are very easy to carry around.</a:t>
            </a:r>
          </a:p>
          <a:p>
            <a:pPr marL="285750" indent="-285750">
              <a:buClr>
                <a:srgbClr val="00B050"/>
              </a:buClr>
              <a:buFont typeface="Wingdings 3" panose="05040102010807070707" pitchFamily="18" charset="2"/>
              <a:buChar char=""/>
            </a:pPr>
            <a:r>
              <a:rPr lang="en-US" sz="1420" b="1" dirty="0">
                <a:latin typeface="Calibri" panose="020F0502020204030204" pitchFamily="34" charset="0"/>
              </a:rPr>
              <a:t>Disadvantages</a:t>
            </a:r>
            <a:r>
              <a:rPr lang="en-US" sz="1420" dirty="0">
                <a:latin typeface="Calibri" panose="020F0502020204030204" pitchFamily="34" charset="0"/>
              </a:rPr>
              <a:t> – </a:t>
            </a:r>
            <a:r>
              <a:rPr lang="en-US" sz="1420" dirty="0" smtClean="0">
                <a:latin typeface="Calibri" panose="020F0502020204030204" pitchFamily="34" charset="0"/>
              </a:rPr>
              <a:t>They </a:t>
            </a:r>
            <a:r>
              <a:rPr lang="en-US" sz="1420" dirty="0">
                <a:latin typeface="Calibri" panose="020F0502020204030204" pitchFamily="34" charset="0"/>
              </a:rPr>
              <a:t>can be difficult to use since they have small keys.</a:t>
            </a:r>
          </a:p>
          <a:p>
            <a:pPr marL="285750" indent="-285750">
              <a:buClr>
                <a:srgbClr val="00B050"/>
              </a:buClr>
              <a:buFont typeface="Wingdings 3" panose="05040102010807070707" pitchFamily="18" charset="2"/>
              <a:buChar char=""/>
            </a:pPr>
            <a:r>
              <a:rPr lang="en-US" sz="1420" dirty="0">
                <a:latin typeface="Calibri" panose="020F0502020204030204" pitchFamily="34" charset="0"/>
              </a:rPr>
              <a:t>It is difficult to use them for entering text.</a:t>
            </a:r>
          </a:p>
          <a:p>
            <a:pPr marL="285750" indent="-285750">
              <a:buClr>
                <a:srgbClr val="00B050"/>
              </a:buClr>
              <a:buFont typeface="Wingdings 3" panose="05040102010807070707" pitchFamily="18" charset="2"/>
              <a:buChar char=""/>
            </a:pPr>
            <a:r>
              <a:rPr lang="en-US" sz="1420" dirty="0">
                <a:latin typeface="Calibri" panose="020F0502020204030204" pitchFamily="34" charset="0"/>
              </a:rPr>
              <a:t>Sometimes the order of the numbers on the keypad isn’t intuitive</a:t>
            </a:r>
            <a:r>
              <a:rPr lang="en-US" sz="1420" dirty="0" smtClean="0">
                <a:latin typeface="Calibri" panose="020F0502020204030204" pitchFamily="34" charset="0"/>
              </a:rPr>
              <a:t>.</a:t>
            </a:r>
            <a:endParaRPr lang="en-GB" sz="1420" dirty="0" smtClean="0">
              <a:latin typeface="Calibri" panose="020F0502020204030204" pitchFamily="34" charset="0"/>
            </a:endParaRPr>
          </a:p>
        </p:txBody>
      </p:sp>
      <p:pic>
        <p:nvPicPr>
          <p:cNvPr id="1028" name="Picture 4" descr="http://i.stack.imgur.com/tlGs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1604" y="5788405"/>
            <a:ext cx="958068" cy="728132"/>
          </a:xfrm>
          <a:prstGeom prst="rect">
            <a:avLst/>
          </a:prstGeom>
          <a:effectLst>
            <a:outerShdw blurRad="152400" dist="38100" dir="2700000" sx="105000" sy="105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0" name="Picture 6" descr="http://cdn9.howtogeek.com/wp-content/uploads/2015/05/650x430xchip-and-pin.jpg.pagespeed.ic.vG4SxJFtXy.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1185" y="5788406"/>
            <a:ext cx="1130695" cy="747998"/>
          </a:xfrm>
          <a:prstGeom prst="rect">
            <a:avLst/>
          </a:prstGeom>
          <a:effectLst>
            <a:outerShdw blurRad="152400" dist="38100" dir="2700000" sx="105000" sy="105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2" name="Picture 8" descr="http://www.eposcompany.co.uk/wp-content/uploads/2014/02/Partner-PT691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36049" y="5814561"/>
            <a:ext cx="767999" cy="721842"/>
          </a:xfrm>
          <a:prstGeom prst="rect">
            <a:avLst/>
          </a:prstGeom>
          <a:effectLst>
            <a:outerShdw blurRad="152400" dist="38100" dir="2700000" sx="105000" sy="105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AutoShape 10" descr="https://upload.wikimedia.org/wikipedia/en/b/b3/Telephone_keys.JPG"/>
          <p:cNvSpPr>
            <a:spLocks noChangeAspect="1" noChangeArrowheads="1"/>
          </p:cNvSpPr>
          <p:nvPr/>
        </p:nvSpPr>
        <p:spPr bwMode="auto">
          <a:xfrm>
            <a:off x="842954" y="2492896"/>
            <a:ext cx="297684" cy="2976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p:nvPicPr>
        <p:blipFill rotWithShape="1">
          <a:blip r:embed="rId8"/>
          <a:srcRect l="6278" t="29328" r="46679" b="8656"/>
          <a:stretch/>
        </p:blipFill>
        <p:spPr>
          <a:xfrm>
            <a:off x="5650242" y="5724449"/>
            <a:ext cx="1068690" cy="792088"/>
          </a:xfrm>
          <a:prstGeom prst="rect">
            <a:avLst/>
          </a:prstGeom>
          <a:effectLst>
            <a:outerShdw blurRad="152400" dist="38100" dir="2700000" sx="105000" sy="105000" algn="tl" rotWithShape="0">
              <a:prstClr val="black">
                <a:alpha val="40000"/>
              </a:prstClr>
            </a:outerShdw>
          </a:effectLst>
        </p:spPr>
      </p:pic>
    </p:spTree>
    <p:extLst>
      <p:ext uri="{BB962C8B-B14F-4D97-AF65-F5344CB8AC3E}">
        <p14:creationId xmlns:p14="http://schemas.microsoft.com/office/powerpoint/2010/main" val="1427567552"/>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44624"/>
            <a:ext cx="7416824" cy="625434"/>
          </a:xfrm>
        </p:spPr>
        <p:txBody>
          <a:bodyPr>
            <a:noAutofit/>
          </a:bodyPr>
          <a:lstStyle/>
          <a:p>
            <a:r>
              <a:rPr lang="en-GB" sz="4000" dirty="0"/>
              <a:t>2.1 – Input Devices</a:t>
            </a:r>
            <a:endParaRPr lang="en-GB" sz="40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1672041678"/>
              </p:ext>
            </p:extLst>
          </p:nvPr>
        </p:nvGraphicFramePr>
        <p:xfrm>
          <a:off x="6804248" y="1674315"/>
          <a:ext cx="1979910" cy="4882333"/>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979910"/>
              </a:tblGrid>
              <a:tr h="386533">
                <a:tc>
                  <a:txBody>
                    <a:bodyPr/>
                    <a:lstStyle/>
                    <a:p>
                      <a:pPr>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427127">
                <a:tc>
                  <a:txBody>
                    <a:bodyPr/>
                    <a:lstStyle/>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Before a mouse there was a tracker ball, what is it.</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Look at how hard core gamers use their mice.</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Can you use a touch screen faster than a mouse.</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New 3D programs use pinch and 3D rotate, could a mouse do this.</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Could you design an alternative mouse.</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When Apple Mice had one button..</a:t>
                      </a:r>
                      <a:endParaRPr lang="en-GB" sz="1500" dirty="0" smtClean="0">
                        <a:solidFill>
                          <a:schemeClr val="tx1"/>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991194" y="1700808"/>
            <a:ext cx="1638116" cy="365447"/>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GB" sz="2000" b="1" dirty="0" smtClean="0"/>
              <a:t>2.1</a:t>
            </a:r>
            <a:r>
              <a:rPr lang="en-GB" sz="2000" dirty="0" smtClean="0"/>
              <a:t> – </a:t>
            </a:r>
            <a:r>
              <a:rPr lang="en-GB" sz="2000" b="1" dirty="0" smtClean="0"/>
              <a:t>Input Devices – Mouse</a:t>
            </a:r>
            <a:endParaRPr lang="en-ZA" sz="2000" b="1" dirty="0">
              <a:latin typeface="Calibri" pitchFamily="34" charset="0"/>
              <a:ea typeface="Calibri" pitchFamily="34" charset="0"/>
              <a:cs typeface="Calibri" pitchFamily="34" charset="0"/>
            </a:endParaRPr>
          </a:p>
        </p:txBody>
      </p:sp>
      <p:sp>
        <p:nvSpPr>
          <p:cNvPr id="8" name="Rectangle 7"/>
          <p:cNvSpPr/>
          <p:nvPr/>
        </p:nvSpPr>
        <p:spPr>
          <a:xfrm>
            <a:off x="323850" y="1668864"/>
            <a:ext cx="6408390" cy="4524315"/>
          </a:xfrm>
          <a:prstGeom prst="rect">
            <a:avLst/>
          </a:prstGeom>
        </p:spPr>
        <p:txBody>
          <a:bodyPr wrap="square">
            <a:spAutoFit/>
          </a:bodyPr>
          <a:lstStyle/>
          <a:p>
            <a:pPr marL="285750" indent="-285750">
              <a:buClr>
                <a:srgbClr val="00B050"/>
              </a:buClr>
              <a:buFont typeface="Wingdings 3" panose="05040102010807070707" pitchFamily="18" charset="2"/>
              <a:buChar char=""/>
            </a:pPr>
            <a:r>
              <a:rPr lang="en-US" dirty="0" smtClean="0">
                <a:latin typeface="Calibri" panose="020F0502020204030204" pitchFamily="34" charset="0"/>
              </a:rPr>
              <a:t>The </a:t>
            </a:r>
            <a:r>
              <a:rPr lang="en-US" b="1" dirty="0" smtClean="0">
                <a:latin typeface="Calibri" panose="020F0502020204030204" pitchFamily="34" charset="0"/>
              </a:rPr>
              <a:t>Mouse</a:t>
            </a:r>
            <a:r>
              <a:rPr lang="en-US" dirty="0" smtClean="0">
                <a:latin typeface="Calibri" panose="020F0502020204030204" pitchFamily="34" charset="0"/>
              </a:rPr>
              <a:t> is an example of a </a:t>
            </a:r>
            <a:r>
              <a:rPr lang="en-US" b="1" dirty="0" smtClean="0">
                <a:latin typeface="Calibri" panose="020F0502020204030204" pitchFamily="34" charset="0"/>
              </a:rPr>
              <a:t>pointing device</a:t>
            </a:r>
            <a:r>
              <a:rPr lang="en-US" dirty="0" smtClean="0">
                <a:latin typeface="Calibri" panose="020F0502020204030204" pitchFamily="34" charset="0"/>
              </a:rPr>
              <a:t>. A ball or laser light is used underneath the mouse to detect movement so the user can control the position of the cursor by moving it.</a:t>
            </a:r>
          </a:p>
          <a:p>
            <a:pPr marL="285750" indent="-285750">
              <a:buClr>
                <a:srgbClr val="00B050"/>
              </a:buClr>
              <a:buFont typeface="Wingdings 3" panose="05040102010807070707" pitchFamily="18" charset="2"/>
              <a:buChar char=""/>
            </a:pPr>
            <a:r>
              <a:rPr lang="en-US" dirty="0" smtClean="0">
                <a:latin typeface="Calibri" panose="020F0502020204030204" pitchFamily="34" charset="0"/>
              </a:rPr>
              <a:t>There are usually 2 buttons which have different functions: very often left button is used to select something and the right button to open up an options dialog box.</a:t>
            </a:r>
          </a:p>
          <a:p>
            <a:pPr marL="285750" indent="-285750">
              <a:buClr>
                <a:srgbClr val="00B050"/>
              </a:buClr>
              <a:buFont typeface="Wingdings 3" panose="05040102010807070707" pitchFamily="18" charset="2"/>
              <a:buChar char=""/>
            </a:pPr>
            <a:r>
              <a:rPr lang="en-US" dirty="0" smtClean="0">
                <a:latin typeface="Calibri" panose="020F0502020204030204" pitchFamily="34" charset="0"/>
              </a:rPr>
              <a:t>Most packages use double click to select areas or triple click to select a larger area.</a:t>
            </a:r>
          </a:p>
          <a:p>
            <a:pPr marL="285750" indent="-285750">
              <a:buClr>
                <a:srgbClr val="00B050"/>
              </a:buClr>
              <a:buFont typeface="Wingdings 3" panose="05040102010807070707" pitchFamily="18" charset="2"/>
              <a:buChar char=""/>
            </a:pPr>
            <a:r>
              <a:rPr lang="en-US" dirty="0" smtClean="0">
                <a:latin typeface="Calibri" panose="020F0502020204030204" pitchFamily="34" charset="0"/>
              </a:rPr>
              <a:t>Many mice also have a scroll button or wheel which speeds up the process of moving or scrolling through a document.</a:t>
            </a:r>
          </a:p>
          <a:p>
            <a:pPr marL="285750" indent="-285750">
              <a:buClr>
                <a:srgbClr val="00B050"/>
              </a:buClr>
              <a:buFont typeface="Wingdings 3" panose="05040102010807070707" pitchFamily="18" charset="2"/>
              <a:buChar char=""/>
            </a:pPr>
            <a:r>
              <a:rPr lang="en-US" dirty="0" smtClean="0">
                <a:latin typeface="Calibri" panose="020F0502020204030204" pitchFamily="34" charset="0"/>
              </a:rPr>
              <a:t>Recent developments have produced the </a:t>
            </a:r>
            <a:r>
              <a:rPr lang="en-US" b="1" dirty="0" smtClean="0">
                <a:latin typeface="Calibri" panose="020F0502020204030204" pitchFamily="34" charset="0"/>
              </a:rPr>
              <a:t>optical mouse </a:t>
            </a:r>
            <a:r>
              <a:rPr lang="en-US" dirty="0" smtClean="0">
                <a:latin typeface="Calibri" panose="020F0502020204030204" pitchFamily="34" charset="0"/>
              </a:rPr>
              <a:t>(where movement is detected by reflected light) and the </a:t>
            </a:r>
            <a:r>
              <a:rPr lang="en-US" b="1" dirty="0" smtClean="0">
                <a:latin typeface="Calibri" panose="020F0502020204030204" pitchFamily="34" charset="0"/>
              </a:rPr>
              <a:t>cordless mouse</a:t>
            </a:r>
            <a:r>
              <a:rPr lang="en-US" dirty="0" smtClean="0">
                <a:latin typeface="Calibri" panose="020F0502020204030204" pitchFamily="34" charset="0"/>
              </a:rPr>
              <a:t> (an example of a wireless device). The advantage of an optical mouse is that it has no moving parts and does not pick up dirt making it more robust and improves its performance since the older mice could skid on certain surfaces.</a:t>
            </a:r>
            <a:endParaRPr lang="en-GB" dirty="0" smtClean="0">
              <a:latin typeface="Calibri" panose="020F0502020204030204" pitchFamily="34" charset="0"/>
            </a:endParaRPr>
          </a:p>
        </p:txBody>
      </p:sp>
    </p:spTree>
    <p:extLst>
      <p:ext uri="{BB962C8B-B14F-4D97-AF65-F5344CB8AC3E}">
        <p14:creationId xmlns:p14="http://schemas.microsoft.com/office/powerpoint/2010/main" val="3115661703"/>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44624"/>
            <a:ext cx="7416824" cy="625434"/>
          </a:xfrm>
        </p:spPr>
        <p:txBody>
          <a:bodyPr>
            <a:noAutofit/>
          </a:bodyPr>
          <a:lstStyle/>
          <a:p>
            <a:r>
              <a:rPr lang="en-GB" sz="4000" dirty="0"/>
              <a:t>2.1 – Input Devices</a:t>
            </a:r>
            <a:endParaRPr lang="en-GB" sz="40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1672041678"/>
              </p:ext>
            </p:extLst>
          </p:nvPr>
        </p:nvGraphicFramePr>
        <p:xfrm>
          <a:off x="6804248" y="1674315"/>
          <a:ext cx="1979910" cy="4882333"/>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979910"/>
              </a:tblGrid>
              <a:tr h="386533">
                <a:tc>
                  <a:txBody>
                    <a:bodyPr/>
                    <a:lstStyle/>
                    <a:p>
                      <a:pPr>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427127">
                <a:tc>
                  <a:txBody>
                    <a:bodyPr/>
                    <a:lstStyle/>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Before a mouse there was a tracker ball, what is it.</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Look at how hard core gamers use their mice.</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Can you use a touch screen faster than a mouse.</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New 3D programs use pinch and 3D rotate, could a mouse do this.</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Could you design an alternative mouse.</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When Apple Mice had one button..</a:t>
                      </a:r>
                      <a:endParaRPr lang="en-GB" sz="1500" dirty="0" smtClean="0">
                        <a:solidFill>
                          <a:schemeClr val="tx1"/>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991194" y="1700808"/>
            <a:ext cx="1638116" cy="365447"/>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GB" sz="2000" b="1" dirty="0" smtClean="0"/>
              <a:t>2.1</a:t>
            </a:r>
            <a:r>
              <a:rPr lang="en-GB" sz="2000" dirty="0" smtClean="0"/>
              <a:t> – </a:t>
            </a:r>
            <a:r>
              <a:rPr lang="en-GB" sz="2000" b="1" dirty="0" smtClean="0"/>
              <a:t>Input Devices – Mouse</a:t>
            </a:r>
            <a:endParaRPr lang="en-ZA" sz="2000" b="1" dirty="0">
              <a:latin typeface="Calibri" pitchFamily="34" charset="0"/>
              <a:ea typeface="Calibri" pitchFamily="34" charset="0"/>
              <a:cs typeface="Calibri" pitchFamily="34" charset="0"/>
            </a:endParaRPr>
          </a:p>
        </p:txBody>
      </p:sp>
      <p:sp>
        <p:nvSpPr>
          <p:cNvPr id="8" name="Rectangle 7"/>
          <p:cNvSpPr/>
          <p:nvPr/>
        </p:nvSpPr>
        <p:spPr>
          <a:xfrm>
            <a:off x="323850" y="1668864"/>
            <a:ext cx="6408390" cy="4801314"/>
          </a:xfrm>
          <a:prstGeom prst="rect">
            <a:avLst/>
          </a:prstGeom>
        </p:spPr>
        <p:txBody>
          <a:bodyPr wrap="square">
            <a:spAutoFit/>
          </a:bodyPr>
          <a:lstStyle/>
          <a:p>
            <a:pPr marL="285750" indent="-285750">
              <a:buClr>
                <a:srgbClr val="00B050"/>
              </a:buClr>
              <a:buFont typeface="Wingdings 3" panose="05040102010807070707" pitchFamily="18" charset="2"/>
              <a:buChar char=""/>
            </a:pPr>
            <a:r>
              <a:rPr lang="en-US" sz="1700" b="1" dirty="0" smtClean="0">
                <a:latin typeface="Calibri" panose="020F0502020204030204" pitchFamily="34" charset="0"/>
              </a:rPr>
              <a:t>Uses</a:t>
            </a:r>
            <a:r>
              <a:rPr lang="en-US" sz="1700" dirty="0" smtClean="0">
                <a:latin typeface="Calibri" panose="020F0502020204030204" pitchFamily="34" charset="0"/>
              </a:rPr>
              <a:t> – Mice can be used for opening, closing and minimizing applications.</a:t>
            </a:r>
          </a:p>
          <a:p>
            <a:pPr marL="285750" indent="-285750">
              <a:buClr>
                <a:srgbClr val="00B050"/>
              </a:buClr>
              <a:buFont typeface="Wingdings 3" panose="05040102010807070707" pitchFamily="18" charset="2"/>
              <a:buChar char=""/>
            </a:pPr>
            <a:r>
              <a:rPr lang="en-US" sz="1700" dirty="0" smtClean="0">
                <a:latin typeface="Calibri" panose="020F0502020204030204" pitchFamily="34" charset="0"/>
              </a:rPr>
              <a:t>They can be used for grouping, moving and deleting files.</a:t>
            </a:r>
          </a:p>
          <a:p>
            <a:pPr marL="285750" indent="-285750">
              <a:buClr>
                <a:srgbClr val="00B050"/>
              </a:buClr>
              <a:buFont typeface="Wingdings 3" panose="05040102010807070707" pitchFamily="18" charset="2"/>
              <a:buChar char=""/>
            </a:pPr>
            <a:r>
              <a:rPr lang="en-US" sz="1700" dirty="0" smtClean="0">
                <a:latin typeface="Calibri" panose="020F0502020204030204" pitchFamily="34" charset="0"/>
              </a:rPr>
              <a:t>They are very useful when editing images, for example controlling the size and position of a drawing pasted into a document.</a:t>
            </a:r>
          </a:p>
          <a:p>
            <a:pPr marL="285750" indent="-285750">
              <a:buClr>
                <a:srgbClr val="00B050"/>
              </a:buClr>
              <a:buFont typeface="Wingdings 3" panose="05040102010807070707" pitchFamily="18" charset="2"/>
              <a:buChar char=""/>
            </a:pPr>
            <a:r>
              <a:rPr lang="en-US" sz="1700" dirty="0" smtClean="0">
                <a:latin typeface="Calibri" panose="020F0502020204030204" pitchFamily="34" charset="0"/>
              </a:rPr>
              <a:t>Mice are used to control the position of a cursor on the screen to allow the selection from a menu or selecting an icon.</a:t>
            </a:r>
          </a:p>
          <a:p>
            <a:pPr marL="285750" indent="-285750">
              <a:buClr>
                <a:srgbClr val="00B050"/>
              </a:buClr>
              <a:buFont typeface="Wingdings 3" panose="05040102010807070707" pitchFamily="18" charset="2"/>
              <a:buChar char=""/>
            </a:pPr>
            <a:r>
              <a:rPr lang="en-US" sz="1700" b="1" dirty="0" smtClean="0">
                <a:latin typeface="Calibri" panose="020F0502020204030204" pitchFamily="34" charset="0"/>
              </a:rPr>
              <a:t>Advantages</a:t>
            </a:r>
            <a:r>
              <a:rPr lang="en-US" sz="1700" dirty="0" smtClean="0">
                <a:latin typeface="Calibri" panose="020F0502020204030204" pitchFamily="34" charset="0"/>
              </a:rPr>
              <a:t> – It can be faster to select an option using a mouse than with a keyboard,</a:t>
            </a:r>
          </a:p>
          <a:p>
            <a:pPr marL="285750" indent="-285750">
              <a:buClr>
                <a:srgbClr val="00B050"/>
              </a:buClr>
              <a:buFont typeface="Wingdings 3" panose="05040102010807070707" pitchFamily="18" charset="2"/>
              <a:buChar char=""/>
            </a:pPr>
            <a:r>
              <a:rPr lang="en-US" sz="1700" dirty="0" smtClean="0">
                <a:latin typeface="Calibri" panose="020F0502020204030204" pitchFamily="34" charset="0"/>
              </a:rPr>
              <a:t>Mice enable rapid navigation through applications and the internet.</a:t>
            </a:r>
          </a:p>
          <a:p>
            <a:pPr marL="285750" indent="-285750">
              <a:buClr>
                <a:srgbClr val="00B050"/>
              </a:buClr>
              <a:buFont typeface="Wingdings 3" panose="05040102010807070707" pitchFamily="18" charset="2"/>
              <a:buChar char=""/>
            </a:pPr>
            <a:r>
              <a:rPr lang="en-US" sz="1700" dirty="0" smtClean="0">
                <a:latin typeface="Calibri" panose="020F0502020204030204" pitchFamily="34" charset="0"/>
              </a:rPr>
              <a:t>Mice are small and take up little area.</a:t>
            </a:r>
          </a:p>
          <a:p>
            <a:pPr marL="285750" indent="-285750">
              <a:buClr>
                <a:srgbClr val="00B050"/>
              </a:buClr>
              <a:buFont typeface="Wingdings 3" panose="05040102010807070707" pitchFamily="18" charset="2"/>
              <a:buChar char=""/>
            </a:pPr>
            <a:r>
              <a:rPr lang="en-US" sz="1700" b="1" dirty="0" smtClean="0">
                <a:latin typeface="Calibri" panose="020F0502020204030204" pitchFamily="34" charset="0"/>
              </a:rPr>
              <a:t>Disadvantages</a:t>
            </a:r>
            <a:r>
              <a:rPr lang="en-US" sz="1700" dirty="0" smtClean="0">
                <a:latin typeface="Calibri" panose="020F0502020204030204" pitchFamily="34" charset="0"/>
              </a:rPr>
              <a:t> – people with restricted hand/wrist movement can find it hard to operate a mouse.</a:t>
            </a:r>
          </a:p>
          <a:p>
            <a:pPr marL="285750" indent="-285750">
              <a:buClr>
                <a:srgbClr val="00B050"/>
              </a:buClr>
              <a:buFont typeface="Wingdings 3" panose="05040102010807070707" pitchFamily="18" charset="2"/>
              <a:buChar char=""/>
            </a:pPr>
            <a:r>
              <a:rPr lang="en-US" sz="1700" dirty="0" smtClean="0">
                <a:latin typeface="Calibri" panose="020F0502020204030204" pitchFamily="34" charset="0"/>
              </a:rPr>
              <a:t>Mice are easily damaged and the older ones can get clogged up with dirt.</a:t>
            </a:r>
          </a:p>
          <a:p>
            <a:pPr marL="285750" indent="-285750">
              <a:buClr>
                <a:srgbClr val="00B050"/>
              </a:buClr>
              <a:buFont typeface="Wingdings 3" panose="05040102010807070707" pitchFamily="18" charset="2"/>
              <a:buChar char=""/>
            </a:pPr>
            <a:r>
              <a:rPr lang="en-US" sz="1700" dirty="0" smtClean="0">
                <a:latin typeface="Calibri" panose="020F0502020204030204" pitchFamily="34" charset="0"/>
              </a:rPr>
              <a:t>They are difficult to use if there is no flat surface readily available.</a:t>
            </a:r>
          </a:p>
          <a:p>
            <a:pPr marL="285750" indent="-285750">
              <a:buClr>
                <a:srgbClr val="00B050"/>
              </a:buClr>
              <a:buFont typeface="Wingdings 3" panose="05040102010807070707" pitchFamily="18" charset="2"/>
              <a:buChar char=""/>
            </a:pPr>
            <a:r>
              <a:rPr lang="en-US" sz="1700" b="1" dirty="0" smtClean="0">
                <a:solidFill>
                  <a:srgbClr val="FF0000"/>
                </a:solidFill>
                <a:latin typeface="Calibri" panose="020F0502020204030204" pitchFamily="34" charset="0"/>
              </a:rPr>
              <a:t>Activity</a:t>
            </a:r>
            <a:r>
              <a:rPr lang="en-US" sz="1700" dirty="0" smtClean="0">
                <a:solidFill>
                  <a:srgbClr val="FF0000"/>
                </a:solidFill>
                <a:latin typeface="Calibri" panose="020F0502020204030204" pitchFamily="34" charset="0"/>
              </a:rPr>
              <a:t> – Research alternatives to mice, multi-button gaming mice and </a:t>
            </a:r>
            <a:r>
              <a:rPr lang="en-US" sz="1700" smtClean="0">
                <a:solidFill>
                  <a:srgbClr val="FF0000"/>
                </a:solidFill>
                <a:latin typeface="Calibri" panose="020F0502020204030204" pitchFamily="34" charset="0"/>
              </a:rPr>
              <a:t>Disability friendly </a:t>
            </a:r>
            <a:r>
              <a:rPr lang="en-US" sz="1700" dirty="0" smtClean="0">
                <a:solidFill>
                  <a:srgbClr val="FF0000"/>
                </a:solidFill>
                <a:latin typeface="Calibri" panose="020F0502020204030204" pitchFamily="34" charset="0"/>
              </a:rPr>
              <a:t>Mice.</a:t>
            </a:r>
            <a:endParaRPr lang="en-GB" sz="1700" dirty="0" smtClean="0">
              <a:solidFill>
                <a:srgbClr val="FF0000"/>
              </a:solidFill>
              <a:latin typeface="Calibri" panose="020F0502020204030204" pitchFamily="34" charset="0"/>
            </a:endParaRPr>
          </a:p>
        </p:txBody>
      </p:sp>
    </p:spTree>
    <p:extLst>
      <p:ext uri="{BB962C8B-B14F-4D97-AF65-F5344CB8AC3E}">
        <p14:creationId xmlns:p14="http://schemas.microsoft.com/office/powerpoint/2010/main" val="2655424330"/>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44624"/>
            <a:ext cx="7416824" cy="625434"/>
          </a:xfrm>
        </p:spPr>
        <p:txBody>
          <a:bodyPr>
            <a:noAutofit/>
          </a:bodyPr>
          <a:lstStyle/>
          <a:p>
            <a:r>
              <a:rPr lang="en-GB" sz="4000" dirty="0"/>
              <a:t>2.1 – Input Devices</a:t>
            </a:r>
            <a:endParaRPr lang="en-GB" sz="40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26975984"/>
              </p:ext>
            </p:extLst>
          </p:nvPr>
        </p:nvGraphicFramePr>
        <p:xfrm>
          <a:off x="6804248" y="1674315"/>
          <a:ext cx="1979910" cy="4813660"/>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979910"/>
              </a:tblGrid>
              <a:tr h="386533">
                <a:tc>
                  <a:txBody>
                    <a:bodyPr/>
                    <a:lstStyle/>
                    <a:p>
                      <a:pPr>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427127">
                <a:tc>
                  <a:txBody>
                    <a:bodyPr/>
                    <a:lstStyle/>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Can use Pinch to zoom in and out.</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No moving parts so they do not get internally dirty.</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More and more common in laptops.</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Think of how you could add a second one to a laptop for shortcuts.</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Could you design an alternative touchpad.</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All the tech is underneath so they rarely break..</a:t>
                      </a:r>
                      <a:endParaRPr lang="en-GB" sz="1500" dirty="0" smtClean="0">
                        <a:solidFill>
                          <a:schemeClr val="tx1"/>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991194" y="1700808"/>
            <a:ext cx="1638116" cy="365447"/>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GB" sz="2000" b="1" dirty="0" smtClean="0"/>
              <a:t>2.1</a:t>
            </a:r>
            <a:r>
              <a:rPr lang="en-GB" sz="2000" dirty="0" smtClean="0"/>
              <a:t> – </a:t>
            </a:r>
            <a:r>
              <a:rPr lang="en-GB" sz="2000" b="1" dirty="0" smtClean="0"/>
              <a:t>Input Devices – Touchpads</a:t>
            </a:r>
            <a:endParaRPr lang="en-ZA" sz="2000" b="1" dirty="0">
              <a:latin typeface="Calibri" pitchFamily="34" charset="0"/>
              <a:ea typeface="Calibri" pitchFamily="34" charset="0"/>
              <a:cs typeface="Calibri" pitchFamily="34" charset="0"/>
            </a:endParaRPr>
          </a:p>
        </p:txBody>
      </p:sp>
      <p:sp>
        <p:nvSpPr>
          <p:cNvPr id="8" name="Rectangle 7"/>
          <p:cNvSpPr/>
          <p:nvPr/>
        </p:nvSpPr>
        <p:spPr>
          <a:xfrm>
            <a:off x="323850" y="1668864"/>
            <a:ext cx="6408390" cy="3754874"/>
          </a:xfrm>
          <a:prstGeom prst="rect">
            <a:avLst/>
          </a:prstGeom>
        </p:spPr>
        <p:txBody>
          <a:bodyPr wrap="square">
            <a:spAutoFit/>
          </a:bodyPr>
          <a:lstStyle/>
          <a:p>
            <a:pPr marL="285750" indent="-285750">
              <a:buClr>
                <a:srgbClr val="00B050"/>
              </a:buClr>
              <a:buFont typeface="Wingdings 3" panose="05040102010807070707" pitchFamily="18" charset="2"/>
              <a:buChar char=""/>
            </a:pPr>
            <a:r>
              <a:rPr lang="en-US" sz="1700" b="1" dirty="0" smtClean="0">
                <a:latin typeface="Calibri" panose="020F0502020204030204" pitchFamily="34" charset="0"/>
              </a:rPr>
              <a:t>Touchpads </a:t>
            </a:r>
            <a:r>
              <a:rPr lang="en-US" sz="1700" dirty="0" smtClean="0">
                <a:latin typeface="Calibri" panose="020F0502020204030204" pitchFamily="34" charset="0"/>
              </a:rPr>
              <a:t>are used in many laptops as a pointing device. The pointer is controlled by finger movement on the pad and tapping to simulate a left button mouse click. They also have buttons under at the bottom of the pad which act as left and right mouse buttons.</a:t>
            </a:r>
            <a:endParaRPr lang="en-US" sz="1700" b="1" dirty="0" smtClean="0">
              <a:latin typeface="Calibri" panose="020F0502020204030204" pitchFamily="34" charset="0"/>
            </a:endParaRPr>
          </a:p>
          <a:p>
            <a:pPr marL="285750" indent="-285750">
              <a:buClr>
                <a:srgbClr val="00B050"/>
              </a:buClr>
              <a:buFont typeface="Wingdings 3" panose="05040102010807070707" pitchFamily="18" charset="2"/>
              <a:buChar char=""/>
            </a:pPr>
            <a:r>
              <a:rPr lang="en-US" sz="1700" b="1" dirty="0" smtClean="0">
                <a:latin typeface="Calibri" panose="020F0502020204030204" pitchFamily="34" charset="0"/>
              </a:rPr>
              <a:t>Uses</a:t>
            </a:r>
            <a:r>
              <a:rPr lang="en-US" sz="1700" dirty="0" smtClean="0">
                <a:latin typeface="Calibri" panose="020F0502020204030204" pitchFamily="34" charset="0"/>
              </a:rPr>
              <a:t> – The same as a mouse, to move and highlight.</a:t>
            </a:r>
          </a:p>
          <a:p>
            <a:pPr marL="285750" indent="-285750">
              <a:buClr>
                <a:srgbClr val="00B050"/>
              </a:buClr>
              <a:buFont typeface="Wingdings 3" panose="05040102010807070707" pitchFamily="18" charset="2"/>
              <a:buChar char=""/>
            </a:pPr>
            <a:r>
              <a:rPr lang="en-US" sz="1700" b="1" dirty="0" smtClean="0">
                <a:latin typeface="Calibri" panose="020F0502020204030204" pitchFamily="34" charset="0"/>
              </a:rPr>
              <a:t>Advantages – </a:t>
            </a:r>
            <a:r>
              <a:rPr lang="en-US" sz="1700" dirty="0" smtClean="0">
                <a:latin typeface="Calibri" panose="020F0502020204030204" pitchFamily="34" charset="0"/>
              </a:rPr>
              <a:t>Faster to select an option rather than using a mouse</a:t>
            </a:r>
          </a:p>
          <a:p>
            <a:pPr marL="285750" indent="-285750">
              <a:buClr>
                <a:srgbClr val="00B050"/>
              </a:buClr>
              <a:buFont typeface="Wingdings 3" panose="05040102010807070707" pitchFamily="18" charset="2"/>
              <a:buChar char=""/>
            </a:pPr>
            <a:r>
              <a:rPr lang="en-US" sz="1700" dirty="0" smtClean="0">
                <a:latin typeface="Calibri" panose="020F0502020204030204" pitchFamily="34" charset="0"/>
              </a:rPr>
              <a:t>Quicker navigation through applications and the Internet.</a:t>
            </a:r>
          </a:p>
          <a:p>
            <a:pPr marL="285750" indent="-285750">
              <a:buClr>
                <a:srgbClr val="00B050"/>
              </a:buClr>
              <a:buFont typeface="Wingdings 3" panose="05040102010807070707" pitchFamily="18" charset="2"/>
              <a:buChar char=""/>
            </a:pPr>
            <a:r>
              <a:rPr lang="en-US" sz="1700" dirty="0" smtClean="0">
                <a:latin typeface="Calibri" panose="020F0502020204030204" pitchFamily="34" charset="0"/>
              </a:rPr>
              <a:t>Since they are built in to a laptop, there is no need for an external mouse, aiding portability.</a:t>
            </a:r>
          </a:p>
          <a:p>
            <a:pPr marL="285750" indent="-285750">
              <a:buClr>
                <a:srgbClr val="00B050"/>
              </a:buClr>
              <a:buFont typeface="Wingdings 3" panose="05040102010807070707" pitchFamily="18" charset="2"/>
              <a:buChar char=""/>
            </a:pPr>
            <a:r>
              <a:rPr lang="en-US" sz="1700" dirty="0" smtClean="0">
                <a:latin typeface="Calibri" panose="020F0502020204030204" pitchFamily="34" charset="0"/>
              </a:rPr>
              <a:t>They can be used even when there are no flat surfaces.</a:t>
            </a:r>
          </a:p>
          <a:p>
            <a:pPr marL="285750" indent="-285750">
              <a:buClr>
                <a:srgbClr val="00B050"/>
              </a:buClr>
              <a:buFont typeface="Wingdings 3" panose="05040102010807070707" pitchFamily="18" charset="2"/>
              <a:buChar char=""/>
            </a:pPr>
            <a:r>
              <a:rPr lang="en-US" sz="1700" b="1" dirty="0" smtClean="0">
                <a:latin typeface="Calibri" panose="020F0502020204030204" pitchFamily="34" charset="0"/>
              </a:rPr>
              <a:t>Disadvantages – </a:t>
            </a:r>
            <a:r>
              <a:rPr lang="en-US" sz="1700" dirty="0" smtClean="0">
                <a:latin typeface="Calibri" panose="020F0502020204030204" pitchFamily="34" charset="0"/>
              </a:rPr>
              <a:t>People with limited hand/wrist movement find touchpads difficult to use.</a:t>
            </a:r>
          </a:p>
          <a:p>
            <a:pPr marL="285750" indent="-285750">
              <a:buClr>
                <a:srgbClr val="00B050"/>
              </a:buClr>
              <a:buFont typeface="Wingdings 3" panose="05040102010807070707" pitchFamily="18" charset="2"/>
              <a:buChar char=""/>
            </a:pPr>
            <a:r>
              <a:rPr lang="en-US" sz="1700" dirty="0" smtClean="0">
                <a:latin typeface="Calibri" panose="020F0502020204030204" pitchFamily="34" charset="0"/>
              </a:rPr>
              <a:t>It can be more difficult to control a pointer compared to a mouse.</a:t>
            </a:r>
          </a:p>
          <a:p>
            <a:pPr marL="285750" indent="-285750">
              <a:buClr>
                <a:srgbClr val="00B050"/>
              </a:buClr>
              <a:buFont typeface="Wingdings 3" panose="05040102010807070707" pitchFamily="18" charset="2"/>
              <a:buChar char=""/>
            </a:pPr>
            <a:r>
              <a:rPr lang="en-US" sz="1700" dirty="0" smtClean="0">
                <a:latin typeface="Calibri" panose="020F0502020204030204" pitchFamily="34" charset="0"/>
              </a:rPr>
              <a:t>They are more difficult for certain functions like “drag and drop.”</a:t>
            </a:r>
            <a:endParaRPr lang="en-GB" sz="1700" dirty="0" smtClean="0">
              <a:latin typeface="Calibri" panose="020F0502020204030204" pitchFamily="34"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1283" y="5401226"/>
            <a:ext cx="1772486" cy="1185732"/>
          </a:xfrm>
          <a:prstGeom prst="rect">
            <a:avLst/>
          </a:prstGeom>
          <a:effectLst>
            <a:outerShdw blurRad="152400" dist="38100" dir="2700000" sx="105000" sy="105000" algn="tl" rotWithShape="0">
              <a:prstClr val="black">
                <a:alpha val="40000"/>
              </a:prstClr>
            </a:outerShdw>
          </a:effectLst>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27784" y="5434215"/>
            <a:ext cx="1567010" cy="1152743"/>
          </a:xfrm>
          <a:prstGeom prst="rect">
            <a:avLst/>
          </a:prstGeom>
          <a:effectLst>
            <a:outerShdw blurRad="152400" dist="38100" dir="2700000" sx="105000" sy="105000" algn="tl" rotWithShape="0">
              <a:prstClr val="black">
                <a:alpha val="40000"/>
              </a:prstClr>
            </a:outerShdw>
          </a:effectLst>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38809" y="5452327"/>
            <a:ext cx="2177407" cy="1133242"/>
          </a:xfrm>
          <a:prstGeom prst="rect">
            <a:avLst/>
          </a:prstGeom>
          <a:effectLst>
            <a:outerShdw blurRad="152400" dist="38100" dir="2700000" sx="105000" sy="105000" algn="tl" rotWithShape="0">
              <a:prstClr val="black">
                <a:alpha val="40000"/>
              </a:prstClr>
            </a:outerShdw>
          </a:effectLst>
        </p:spPr>
      </p:pic>
    </p:spTree>
    <p:extLst>
      <p:ext uri="{BB962C8B-B14F-4D97-AF65-F5344CB8AC3E}">
        <p14:creationId xmlns:p14="http://schemas.microsoft.com/office/powerpoint/2010/main" val="1145895918"/>
      </p:ext>
    </p:extLst>
  </p:cSld>
  <p:clrMapOvr>
    <a:masterClrMapping/>
  </p:clrMapOvr>
  <p:transition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45&quot;&gt;&lt;object type=&quot;3&quot; unique_id=&quot;10046&quot;&gt;&lt;property id=&quot;20148&quot; value=&quot;5&quot;/&gt;&lt;property id=&quot;20300&quot; value=&quot;Slide 1 - &amp;quot;Welcome&amp;quot;&quot;/&gt;&lt;property id=&quot;20307&quot; value=&quot;256&quot;/&gt;&lt;/object&gt;&lt;object type=&quot;3&quot; unique_id=&quot;10047&quot;&gt;&lt;property id=&quot;20148&quot; value=&quot;5&quot;/&gt;&lt;property id=&quot;20300&quot; value=&quot;Slide 2 - &amp;quot;Assignment Scenario&amp;quot;&quot;/&gt;&lt;property id=&quot;20307&quot; value=&quot;258&quot;/&gt;&lt;/object&gt;&lt;object type=&quot;3&quot; unique_id=&quot;10048&quot;&gt;&lt;property id=&quot;20148&quot; value=&quot;5&quot;/&gt;&lt;property id=&quot;20300&quot; value=&quot;Slide 3 - &amp;quot;Excel Sales Scenario&amp;quot;&quot;/&gt;&lt;property id=&quot;20307&quot; value=&quot;286&quot;/&gt;&lt;/object&gt;&lt;object type=&quot;3&quot; unique_id=&quot;10049&quot;&gt;&lt;property id=&quot;20148&quot; value=&quot;5&quot;/&gt;&lt;property id=&quot;20300&quot; value=&quot;Slide 4 - &amp;quot;Task 1 – Excel Sales Spreadsheet&amp;quot;&quot;/&gt;&lt;property id=&quot;20307&quot; value=&quot;287&quot;/&gt;&lt;/object&gt;&lt;object type=&quot;3&quot; unique_id=&quot;10050&quot;&gt;&lt;property id=&quot;20148&quot; value=&quot;5&quot;/&gt;&lt;property id=&quot;20300&quot; value=&quot;Slide 5 - &amp;quot;Task 2 – Excel Sales Spreadsheet&amp;quot;&quot;/&gt;&lt;property id=&quot;20307&quot; value=&quot;288&quot;/&gt;&lt;/object&gt;&lt;object type=&quot;3&quot; unique_id=&quot;10051&quot;&gt;&lt;property id=&quot;20148&quot; value=&quot;5&quot;/&gt;&lt;property id=&quot;20300&quot; value=&quot;Slide 6 - &amp;quot;Task 3 – Excel Sales Spreadsheet&amp;quot;&quot;/&gt;&lt;property id=&quot;20307&quot; value=&quot;289&quot;/&gt;&lt;/object&gt;&lt;object type=&quot;3&quot; unique_id=&quot;10052&quot;&gt;&lt;property id=&quot;20148&quot; value=&quot;5&quot;/&gt;&lt;property id=&quot;20300&quot; value=&quot;Slide 7 - &amp;quot;Task 4 – Excel Sales Spreadsheet&amp;quot;&quot;/&gt;&lt;property id=&quot;20307&quot; value=&quot;290&quot;/&gt;&lt;/object&gt;&lt;object type=&quot;3&quot; unique_id=&quot;10053&quot;&gt;&lt;property id=&quot;20148&quot; value=&quot;5&quot;/&gt;&lt;property id=&quot;20300&quot; value=&quot;Slide 8 - &amp;quot;Task 5 – Excel Sales Spreadsheet&amp;quot;&quot;/&gt;&lt;property id=&quot;20307&quot; value=&quot;291&quot;/&gt;&lt;/object&gt;&lt;object type=&quot;3&quot; unique_id=&quot;10054&quot;&gt;&lt;property id=&quot;20148&quot; value=&quot;5&quot;/&gt;&lt;property id=&quot;20300&quot; value=&quot;Slide 9 - &amp;quot;Task 6 – Excel Sales Spreadsheet&amp;quot;&quot;/&gt;&lt;property id=&quot;20307&quot; value=&quot;292&quot;/&gt;&lt;/object&gt;&lt;object type=&quot;3&quot; unique_id=&quot;10055&quot;&gt;&lt;property id=&quot;20148&quot; value=&quot;5&quot;/&gt;&lt;property id=&quot;20300&quot; value=&quot;Slide 10 - &amp;quot;Task 7 – Excel Sales Spreadsheet&amp;quot;&quot;/&gt;&lt;property id=&quot;20307&quot; value=&quot;294&quot;/&gt;&lt;/object&gt;&lt;object type=&quot;3&quot; unique_id=&quot;10056&quot;&gt;&lt;property id=&quot;20148&quot; value=&quot;5&quot;/&gt;&lt;property id=&quot;20300&quot; value=&quot;Slide 11 - &amp;quot;Task 8 – Excel Sales Spreadsheet&amp;quot;&quot;/&gt;&lt;property id=&quot;20307&quot; value=&quot;295&quot;/&gt;&lt;/object&gt;&lt;object type=&quot;3&quot; unique_id=&quot;10057&quot;&gt;&lt;property id=&quot;20148&quot; value=&quot;5&quot;/&gt;&lt;property id=&quot;20300&quot; value=&quot;Slide 12 - &amp;quot;Excel Tutorials – Click to View&amp;quot;&quot;/&gt;&lt;property id=&quot;20307&quot; value=&quot;332&quot;/&gt;&lt;/object&gt;&lt;object type=&quot;3&quot; unique_id=&quot;10058&quot;&gt;&lt;property id=&quot;20148&quot; value=&quot;5&quot;/&gt;&lt;property id=&quot;20300&quot; value=&quot;Slide 13 - &amp;quot;Excel Sales – Assessment (St/Ex/Ad)&amp;quot;&quot;/&gt;&lt;property id=&quot;20307&quot; value=&quot;297&quot;/&gt;&lt;/object&gt;&lt;object type=&quot;3&quot; unique_id=&quot;10059&quot;&gt;&lt;property id=&quot;20148&quot; value=&quot;5&quot;/&gt;&lt;property id=&quot;20300&quot; value=&quot;Slide 14 - &amp;quot;Excel Bookings Scenario&amp;quot;&quot;/&gt;&lt;property id=&quot;20307&quot; value=&quot;299&quot;/&gt;&lt;/object&gt;&lt;object type=&quot;3&quot; unique_id=&quot;10060&quot;&gt;&lt;property id=&quot;20148&quot; value=&quot;5&quot;/&gt;&lt;property id=&quot;20300&quot; value=&quot;Slide 15 - &amp;quot;Task 1 – Excel Bookings Spreadsheet&amp;quot;&quot;/&gt;&lt;property id=&quot;20307&quot; value=&quot;300&quot;/&gt;&lt;/object&gt;&lt;object type=&quot;3&quot; unique_id=&quot;10061&quot;&gt;&lt;property id=&quot;20148&quot; value=&quot;5&quot;/&gt;&lt;property id=&quot;20300&quot; value=&quot;Slide 16 - &amp;quot;Task 2 – Excel Bookings Spreadsheet&amp;quot;&quot;/&gt;&lt;property id=&quot;20307&quot; value=&quot;301&quot;/&gt;&lt;/object&gt;&lt;object type=&quot;3&quot; unique_id=&quot;10062&quot;&gt;&lt;property id=&quot;20148&quot; value=&quot;5&quot;/&gt;&lt;property id=&quot;20300&quot; value=&quot;Slide 17 - &amp;quot;Task 3 – Excel Bookings Spreadsheet&amp;quot;&quot;/&gt;&lt;property id=&quot;20307&quot; value=&quot;302&quot;/&gt;&lt;/object&gt;&lt;object type=&quot;3&quot; unique_id=&quot;10063&quot;&gt;&lt;property id=&quot;20148&quot; value=&quot;5&quot;/&gt;&lt;property id=&quot;20300&quot; value=&quot;Slide 18 - &amp;quot;Task 4 – Excel Bookings Spreadsheet&amp;quot;&quot;/&gt;&lt;property id=&quot;20307&quot; value=&quot;309&quot;/&gt;&lt;/object&gt;&lt;object type=&quot;3&quot; unique_id=&quot;10064&quot;&gt;&lt;property id=&quot;20148&quot; value=&quot;5&quot;/&gt;&lt;property id=&quot;20300&quot; value=&quot;Slide 19 - &amp;quot;Task 5 – Excel Bookings Spreadsheet&amp;quot;&quot;/&gt;&lt;property id=&quot;20307&quot; value=&quot;304&quot;/&gt;&lt;/object&gt;&lt;object type=&quot;3&quot; unique_id=&quot;10065&quot;&gt;&lt;property id=&quot;20148&quot; value=&quot;5&quot;/&gt;&lt;property id=&quot;20300&quot; value=&quot;Slide 20 - &amp;quot;Task 6 – Excel Bookings Spreadsheet&amp;quot;&quot;/&gt;&lt;property id=&quot;20307&quot; value=&quot;305&quot;/&gt;&lt;/object&gt;&lt;object type=&quot;3&quot; unique_id=&quot;10066&quot;&gt;&lt;property id=&quot;20148&quot; value=&quot;5&quot;/&gt;&lt;property id=&quot;20300&quot; value=&quot;Slide 21 - &amp;quot;Task 7 – Excel Bookings Spreadsheet&amp;quot;&quot;/&gt;&lt;property id=&quot;20307&quot; value=&quot;306&quot;/&gt;&lt;/object&gt;&lt;object type=&quot;3&quot; unique_id=&quot;10067&quot;&gt;&lt;property id=&quot;20148&quot; value=&quot;5&quot;/&gt;&lt;property id=&quot;20300&quot; value=&quot;Slide 22 - &amp;quot;Task 8 – Excel Bookings Spreadsheet&amp;quot;&quot;/&gt;&lt;property id=&quot;20307&quot; value=&quot;307&quot;/&gt;&lt;/object&gt;&lt;object type=&quot;3&quot; unique_id=&quot;10068&quot;&gt;&lt;property id=&quot;20148&quot; value=&quot;5&quot;/&gt;&lt;property id=&quot;20300&quot; value=&quot;Slide 23 - &amp;quot;Excel Tutorials – Click to View&amp;quot;&quot;/&gt;&lt;property id=&quot;20307&quot; value=&quot;334&quot;/&gt;&lt;/object&gt;&lt;object type=&quot;3&quot; unique_id=&quot;10069&quot;&gt;&lt;property id=&quot;20148&quot; value=&quot;5&quot;/&gt;&lt;property id=&quot;20300&quot; value=&quot;Slide 24 - &amp;quot;Excel Bookings – Assessment (St/Ex/Ad)&amp;quot;&quot;/&gt;&lt;property id=&quot;20307&quot; value=&quot;308&quot;/&gt;&lt;/object&gt;&lt;object type=&quot;3&quot; unique_id=&quot;10070&quot;&gt;&lt;property id=&quot;20148&quot; value=&quot;5&quot;/&gt;&lt;property id=&quot;20300&quot; value=&quot;Slide 25 - &amp;quot;Graphics Scenario&amp;quot;&quot;/&gt;&lt;property id=&quot;20307&quot; value=&quot;310&quot;/&gt;&lt;/object&gt;&lt;object type=&quot;3&quot; unique_id=&quot;10071&quot;&gt;&lt;property id=&quot;20148&quot; value=&quot;5&quot;/&gt;&lt;property id=&quot;20300&quot; value=&quot;Slide 26 - &amp;quot;Task 1 – Bitmap Montage&amp;quot;&quot;/&gt;&lt;property id=&quot;20307&quot; value=&quot;311&quot;/&gt;&lt;/object&gt;&lt;object type=&quot;3&quot; unique_id=&quot;10072&quot;&gt;&lt;property id=&quot;20148&quot; value=&quot;5&quot;/&gt;&lt;property id=&quot;20300&quot; value=&quot;Slide 27 - &amp;quot;Task 2 – Bitmap Montage&amp;quot;&quot;/&gt;&lt;property id=&quot;20307&quot; value=&quot;312&quot;/&gt;&lt;/object&gt;&lt;object type=&quot;3&quot; unique_id=&quot;10073&quot;&gt;&lt;property id=&quot;20148&quot; value=&quot;5&quot;/&gt;&lt;property id=&quot;20300&quot; value=&quot;Slide 28 - &amp;quot;Task 3 – Bitmap Montage&amp;quot;&quot;/&gt;&lt;property id=&quot;20307&quot; value=&quot;313&quot;/&gt;&lt;/object&gt;&lt;object type=&quot;3&quot; unique_id=&quot;10074&quot;&gt;&lt;property id=&quot;20148&quot; value=&quot;5&quot;/&gt;&lt;property id=&quot;20300&quot; value=&quot;Slide 29 - &amp;quot;Task 4 – Bitmap Montage&amp;quot;&quot;/&gt;&lt;property id=&quot;20307&quot; value=&quot;314&quot;/&gt;&lt;/object&gt;&lt;object type=&quot;3&quot; unique_id=&quot;10075&quot;&gt;&lt;property id=&quot;20148&quot; value=&quot;5&quot;/&gt;&lt;property id=&quot;20300&quot; value=&quot;Slide 30 - &amp;quot;Task 5 – Vector Map&amp;quot;&quot;/&gt;&lt;property id=&quot;20307&quot; value=&quot;315&quot;/&gt;&lt;/object&gt;&lt;object type=&quot;3&quot; unique_id=&quot;10076&quot;&gt;&lt;property id=&quot;20148&quot; value=&quot;5&quot;/&gt;&lt;property id=&quot;20300&quot; value=&quot;Slide 31 - &amp;quot;Task 6 – Vector Map&amp;quot;&quot;/&gt;&lt;property id=&quot;20307&quot; value=&quot;316&quot;/&gt;&lt;/object&gt;&lt;object type=&quot;3&quot; unique_id=&quot;10077&quot;&gt;&lt;property id=&quot;20148&quot; value=&quot;5&quot;/&gt;&lt;property id=&quot;20300&quot; value=&quot;Slide 32 - &amp;quot;Task 7 – Vector Map&amp;quot;&quot;/&gt;&lt;property id=&quot;20307&quot; value=&quot;317&quot;/&gt;&lt;/object&gt;&lt;object type=&quot;3&quot; unique_id=&quot;10078&quot;&gt;&lt;property id=&quot;20148&quot; value=&quot;5&quot;/&gt;&lt;property id=&quot;20300&quot; value=&quot;Slide 33 - &amp;quot;Task 8 – Graphics&amp;quot;&quot;/&gt;&lt;property id=&quot;20307&quot; value=&quot;318&quot;/&gt;&lt;/object&gt;&lt;object type=&quot;3&quot; unique_id=&quot;10079&quot;&gt;&lt;property id=&quot;20148&quot; value=&quot;5&quot;/&gt;&lt;property id=&quot;20300&quot; value=&quot;Slide 34 - &amp;quot;Task 9 – Graphics&amp;quot;&quot;/&gt;&lt;property id=&quot;20307&quot; value=&quot;321&quot;/&gt;&lt;/object&gt;&lt;object type=&quot;3&quot; unique_id=&quot;10080&quot;&gt;&lt;property id=&quot;20148&quot; value=&quot;5&quot;/&gt;&lt;property id=&quot;20300&quot; value=&quot;Slide 35 - &amp;quot;Graphics – Assessment (St/Ex/Ad)&amp;quot;&quot;/&gt;&lt;property id=&quot;20307&quot; value=&quot;319&quot;/&gt;&lt;/object&gt;&lt;object type=&quot;3&quot; unique_id=&quot;10081&quot;&gt;&lt;property id=&quot;20148&quot; value=&quot;5&quot;/&gt;&lt;property id=&quot;20300&quot; value=&quot;Slide 36 - &amp;quot;E-Safety Scenario&amp;quot;&quot;/&gt;&lt;property id=&quot;20307&quot; value=&quot;322&quot;/&gt;&lt;/object&gt;&lt;object type=&quot;3&quot; unique_id=&quot;10082&quot;&gt;&lt;property id=&quot;20148&quot; value=&quot;5&quot;/&gt;&lt;property id=&quot;20300&quot; value=&quot;Slide 37 - &amp;quot;Task 1 – E-Safety&amp;quot;&quot;/&gt;&lt;property id=&quot;20307&quot; value=&quot;323&quot;/&gt;&lt;/object&gt;&lt;object type=&quot;3&quot; unique_id=&quot;10083&quot;&gt;&lt;property id=&quot;20148&quot; value=&quot;5&quot;/&gt;&lt;property id=&quot;20300&quot; value=&quot;Slide 38 - &amp;quot;Task 2 – E-Safety&amp;quot;&quot;/&gt;&lt;property id=&quot;20307&quot; value=&quot;324&quot;/&gt;&lt;/object&gt;&lt;object type=&quot;3&quot; unique_id=&quot;10084&quot;&gt;&lt;property id=&quot;20148&quot; value=&quot;5&quot;/&gt;&lt;property id=&quot;20300&quot; value=&quot;Slide 39 - &amp;quot;Task 3 – E-Safety&amp;quot;&quot;/&gt;&lt;property id=&quot;20307&quot; value=&quot;325&quot;/&gt;&lt;/object&gt;&lt;object type=&quot;3&quot; unique_id=&quot;10085&quot;&gt;&lt;property id=&quot;20148&quot; value=&quot;5&quot;/&gt;&lt;property id=&quot;20300&quot; value=&quot;Slide 40 - &amp;quot;Task 4 – E-Safety&amp;quot;&quot;/&gt;&lt;property id=&quot;20307&quot; value=&quot;326&quot;/&gt;&lt;/object&gt;&lt;object type=&quot;3&quot; unique_id=&quot;10086&quot;&gt;&lt;property id=&quot;20148&quot; value=&quot;5&quot;/&gt;&lt;property id=&quot;20300&quot; value=&quot;Slide 41 - &amp;quot;Task 5 – E-Safety&amp;quot;&quot;/&gt;&lt;property id=&quot;20307&quot; value=&quot;327&quot;/&gt;&lt;/object&gt;&lt;object type=&quot;3&quot; unique_id=&quot;10087&quot;&gt;&lt;property id=&quot;20148&quot; value=&quot;5&quot;/&gt;&lt;property id=&quot;20300&quot; value=&quot;Slide 42 - &amp;quot;Task 6 – E-Safety&amp;quot;&quot;/&gt;&lt;property id=&quot;20307&quot; value=&quot;328&quot;/&gt;&lt;/object&gt;&lt;object type=&quot;3&quot; unique_id=&quot;10088&quot;&gt;&lt;property id=&quot;20148&quot; value=&quot;5&quot;/&gt;&lt;property id=&quot;20300&quot; value=&quot;Slide 43 - &amp;quot;Task 7 – E-Safety&amp;quot;&quot;/&gt;&lt;property id=&quot;20307&quot; value=&quot;329&quot;/&gt;&lt;/object&gt;&lt;object type=&quot;3&quot; unique_id=&quot;10089&quot;&gt;&lt;property id=&quot;20148&quot; value=&quot;5&quot;/&gt;&lt;property id=&quot;20300&quot; value=&quot;Slide 44 - &amp;quot;E-Safety – Assessment (St/Ex/Ad)&amp;quot;&quot;/&gt;&lt;property id=&quot;20307&quot; value=&quot;331&quot;/&gt;&lt;/object&gt;&lt;/object&gt;&lt;object type=&quot;8&quot; unique_id=&quot;10135&quot;&gt;&lt;/object&gt;&lt;/object&gt;&lt;/database&gt;"/>
  <p:tag name="SECTOMILLISECCONVERTED" val="1"/>
  <p:tag name="ISPRING_RESOURCE_PATHS_HASH_2" val="08f788787bcb7a4d543d064184e3ed8f8a1ad1a"/>
  <p:tag name="ISPRING_PRESENTATION_TITLE" val="0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nderoth">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A0AEC"/>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A0AEC"/>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303C8A099435F469B82EC500073A18D" ma:contentTypeVersion="0" ma:contentTypeDescription="Create a new document." ma:contentTypeScope="" ma:versionID="db11316f7499926a5aef36baba7827a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E5A8F797-114D-47DC-A43E-E9D7D8871891}">
  <ds:schemaRefs>
    <ds:schemaRef ds:uri="http://schemas.microsoft.com/sharepoint/v3/contenttype/forms"/>
  </ds:schemaRefs>
</ds:datastoreItem>
</file>

<file path=customXml/itemProps2.xml><?xml version="1.0" encoding="utf-8"?>
<ds:datastoreItem xmlns:ds="http://schemas.openxmlformats.org/officeDocument/2006/customXml" ds:itemID="{76DD945F-B7B0-4691-A0D0-E2EAD6DA23B3}">
  <ds:schemaRefs>
    <ds:schemaRef ds:uri="http://schemas.microsoft.com/office/2006/metadata/properties"/>
    <ds:schemaRef ds:uri="http://schemas.openxmlformats.org/package/2006/metadata/core-properties"/>
    <ds:schemaRef ds:uri="http://purl.org/dc/elements/1.1/"/>
    <ds:schemaRef ds:uri="http://purl.org/dc/dcmitype/"/>
    <ds:schemaRef ds:uri="http://schemas.microsoft.com/office/2006/documentManagement/types"/>
    <ds:schemaRef ds:uri="http://www.w3.org/XML/1998/namespace"/>
    <ds:schemaRef ds:uri="http://purl.org/dc/terms/"/>
  </ds:schemaRefs>
</ds:datastoreItem>
</file>

<file path=customXml/itemProps3.xml><?xml version="1.0" encoding="utf-8"?>
<ds:datastoreItem xmlns:ds="http://schemas.openxmlformats.org/officeDocument/2006/customXml" ds:itemID="{E16A05FF-1C8D-47AA-A52A-FF79015719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35338</TotalTime>
  <Words>8607</Words>
  <Application>Microsoft Office PowerPoint</Application>
  <PresentationFormat>On-screen Show (4:3)</PresentationFormat>
  <Paragraphs>642</Paragraphs>
  <Slides>40</Slides>
  <Notes>40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Lucida Sans Unicode</vt:lpstr>
      <vt:lpstr>Times New Roman</vt:lpstr>
      <vt:lpstr>Verdana</vt:lpstr>
      <vt:lpstr>Wingdings 2</vt:lpstr>
      <vt:lpstr>Wingdings 3</vt:lpstr>
      <vt:lpstr>Enderoth</vt:lpstr>
      <vt:lpstr>PowerPoint Presentation</vt:lpstr>
      <vt:lpstr>Assignment Scenario</vt:lpstr>
      <vt:lpstr>2 – Assessment Objectives</vt:lpstr>
      <vt:lpstr>2.1 – Input Devices</vt:lpstr>
      <vt:lpstr>2.1 – Input Devices</vt:lpstr>
      <vt:lpstr>2.1 – Input Devices</vt:lpstr>
      <vt:lpstr>2.1 – Input Devices</vt:lpstr>
      <vt:lpstr>2.1 – Input Devices</vt:lpstr>
      <vt:lpstr>2.1 – Input Devices</vt:lpstr>
      <vt:lpstr>2.1 – Input Devices</vt:lpstr>
      <vt:lpstr>2.1 – Input Devices</vt:lpstr>
      <vt:lpstr>2.1 – Input Devices</vt:lpstr>
      <vt:lpstr>2.1 – Input Devices</vt:lpstr>
      <vt:lpstr>2.1 – Input Devices</vt:lpstr>
      <vt:lpstr>2.1 – Input Devices</vt:lpstr>
      <vt:lpstr>2.1 – Input Devices</vt:lpstr>
      <vt:lpstr>2.1 – Input Devices</vt:lpstr>
      <vt:lpstr>2.1 – Input Devices</vt:lpstr>
      <vt:lpstr>2.1 – Input Devices</vt:lpstr>
      <vt:lpstr>2.1 – Input Devices</vt:lpstr>
      <vt:lpstr>2.1 – Input Devices</vt:lpstr>
      <vt:lpstr>2.1 – Input Devices</vt:lpstr>
      <vt:lpstr>2.1 – Input Devices</vt:lpstr>
      <vt:lpstr>2.1 – Input Devices</vt:lpstr>
      <vt:lpstr>2.1 – Input Devices</vt:lpstr>
      <vt:lpstr>2.1 – Input Devices</vt:lpstr>
      <vt:lpstr>2.1 – Input Devices</vt:lpstr>
      <vt:lpstr>2.1 – Input Devices</vt:lpstr>
      <vt:lpstr>2.2 – Output Devices</vt:lpstr>
      <vt:lpstr>2.2 – Output Devices</vt:lpstr>
      <vt:lpstr>2.2 – Output Devices</vt:lpstr>
      <vt:lpstr>2.2 – Output Devices</vt:lpstr>
      <vt:lpstr>2.2 – Output Devices</vt:lpstr>
      <vt:lpstr>2.2 – Output Devices</vt:lpstr>
      <vt:lpstr>2.2 – Output Devices</vt:lpstr>
      <vt:lpstr>2.2 – Output Devices</vt:lpstr>
      <vt:lpstr>2.2 – Output Devices</vt:lpstr>
      <vt:lpstr>2.3 – Control Devices</vt:lpstr>
      <vt:lpstr>2.3 – Control Devices</vt:lpstr>
      <vt:lpstr>2 – Exam Questions</vt:lpstr>
    </vt:vector>
  </TitlesOfParts>
  <Company>Brooke Weston CTC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02</dc:title>
  <dc:subject>eBusiness</dc:subject>
  <dc:creator>Enderoth</dc:creator>
  <cp:lastModifiedBy>Stephen Rafferty</cp:lastModifiedBy>
  <cp:revision>1385</cp:revision>
  <cp:lastPrinted>2014-01-22T18:25:48Z</cp:lastPrinted>
  <dcterms:created xsi:type="dcterms:W3CDTF">2008-03-12T11:01:44Z</dcterms:created>
  <dcterms:modified xsi:type="dcterms:W3CDTF">2018-08-12T14:59:21Z</dcterms:modified>
  <cp:category>Unit 01</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0x0101006303C8A099435F469B82EC500073A18D</vt:lpwstr>
  </property>
  <property fmtid="{D5CDD505-2E9C-101B-9397-08002B2CF9AE}" pid="3" name="Unit">
    <vt:lpwstr>U1</vt:lpwstr>
  </property>
</Properties>
</file>